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2"/>
    <p:sldId id="262" r:id="rId3"/>
    <p:sldId id="261" r:id="rId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07"/>
  </p:normalViewPr>
  <p:slideViewPr>
    <p:cSldViewPr>
      <p:cViewPr varScale="1">
        <p:scale>
          <a:sx n="95" d="100"/>
          <a:sy n="95" d="100"/>
        </p:scale>
        <p:origin x="219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63AA25-BC5A-F14A-D424-4B862DB5F8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AD3316A-8200-B4A9-CC08-7A1653A4851E}"/>
              </a:ext>
            </a:extLst>
          </p:cNvPr>
          <p:cNvGrpSpPr/>
          <p:nvPr userDrawn="1"/>
        </p:nvGrpSpPr>
        <p:grpSpPr>
          <a:xfrm>
            <a:off x="4932698" y="4509113"/>
            <a:ext cx="828005" cy="831120"/>
            <a:chOff x="4916130" y="4935378"/>
            <a:chExt cx="828005" cy="8311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DB6F58-6009-9CDA-4ED0-589BBA227300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C5A43F9-58AD-89F0-6E1C-80437BB91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EB4CFBF-2DA1-D3A9-B1D4-CD0D5881B4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13595"/>
            <a:ext cx="1995964" cy="483870"/>
          </a:xfrm>
          <a:prstGeom prst="rect">
            <a:avLst/>
          </a:prstGeom>
        </p:spPr>
      </p:pic>
      <p:sp>
        <p:nvSpPr>
          <p:cNvPr id="16" name="object 179">
            <a:extLst>
              <a:ext uri="{FF2B5EF4-FFF2-40B4-BE49-F238E27FC236}">
                <a16:creationId xmlns:a16="http://schemas.microsoft.com/office/drawing/2014/main" id="{1012A0AA-26D8-ACFA-7C93-D051B9EE7081}"/>
              </a:ext>
            </a:extLst>
          </p:cNvPr>
          <p:cNvSpPr txBox="1"/>
          <p:nvPr userDrawn="1"/>
        </p:nvSpPr>
        <p:spPr>
          <a:xfrm>
            <a:off x="3594100" y="281571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80">
            <a:extLst>
              <a:ext uri="{FF2B5EF4-FFF2-40B4-BE49-F238E27FC236}">
                <a16:creationId xmlns:a16="http://schemas.microsoft.com/office/drawing/2014/main" id="{152D3FB1-E42E-B0DE-5AF3-47E61CEFFCEF}"/>
              </a:ext>
            </a:extLst>
          </p:cNvPr>
          <p:cNvSpPr txBox="1"/>
          <p:nvPr userDrawn="1"/>
        </p:nvSpPr>
        <p:spPr>
          <a:xfrm>
            <a:off x="3594100" y="361067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object 181">
            <a:extLst>
              <a:ext uri="{FF2B5EF4-FFF2-40B4-BE49-F238E27FC236}">
                <a16:creationId xmlns:a16="http://schemas.microsoft.com/office/drawing/2014/main" id="{463CA980-F0F0-7F9C-5BD5-4F2BC0338D51}"/>
              </a:ext>
            </a:extLst>
          </p:cNvPr>
          <p:cNvSpPr txBox="1"/>
          <p:nvPr userDrawn="1"/>
        </p:nvSpPr>
        <p:spPr>
          <a:xfrm>
            <a:off x="3594100" y="402977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3D7E6B-9ADF-C366-5B8A-DC439D9D3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C16AD9-3E81-886B-4156-7CE832DFF8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sp>
        <p:nvSpPr>
          <p:cNvPr id="13" name="object 148">
            <a:extLst>
              <a:ext uri="{FF2B5EF4-FFF2-40B4-BE49-F238E27FC236}">
                <a16:creationId xmlns:a16="http://schemas.microsoft.com/office/drawing/2014/main" id="{96C20AA0-4071-FC57-AD41-43E9581880D9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a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kit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4" name="object 122">
            <a:extLst>
              <a:ext uri="{FF2B5EF4-FFF2-40B4-BE49-F238E27FC236}">
                <a16:creationId xmlns:a16="http://schemas.microsoft.com/office/drawing/2014/main" id="{293200DC-C059-D5CB-BF79-C6A4909B569C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9">
            <a:extLst>
              <a:ext uri="{FF2B5EF4-FFF2-40B4-BE49-F238E27FC236}">
                <a16:creationId xmlns:a16="http://schemas.microsoft.com/office/drawing/2014/main" id="{9B4B01C1-0786-94E0-7A4B-94DBACB81271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6" name="object 180">
            <a:extLst>
              <a:ext uri="{FF2B5EF4-FFF2-40B4-BE49-F238E27FC236}">
                <a16:creationId xmlns:a16="http://schemas.microsoft.com/office/drawing/2014/main" id="{79E088CB-263F-C1F8-D786-3A79DD096EB1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7" name="object 181">
            <a:extLst>
              <a:ext uri="{FF2B5EF4-FFF2-40B4-BE49-F238E27FC236}">
                <a16:creationId xmlns:a16="http://schemas.microsoft.com/office/drawing/2014/main" id="{6ABAB236-4837-A8B5-551B-27B0BC129167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57AB52-DD34-2E26-46F1-E4835C88D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D4B4FB-45F9-7596-4F88-8A77183898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FD782F-0DB3-0AEA-F9FF-987A32C2B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390325"/>
            <a:ext cx="3371127" cy="817243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488015A9-1E87-0C12-C2B4-F7BDFBF001E8}"/>
              </a:ext>
            </a:extLst>
          </p:cNvPr>
          <p:cNvSpPr/>
          <p:nvPr userDrawn="1"/>
        </p:nvSpPr>
        <p:spPr>
          <a:xfrm>
            <a:off x="3177919" y="6677025"/>
            <a:ext cx="4302381" cy="895350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C9A93C-D00E-AEB6-CED4-22D854526E25}"/>
              </a:ext>
            </a:extLst>
          </p:cNvPr>
          <p:cNvGrpSpPr/>
          <p:nvPr userDrawn="1"/>
        </p:nvGrpSpPr>
        <p:grpSpPr>
          <a:xfrm>
            <a:off x="4932697" y="6451683"/>
            <a:ext cx="828005" cy="831120"/>
            <a:chOff x="4932697" y="6193959"/>
            <a:chExt cx="828005" cy="8311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5E4D50-6CDF-033E-2614-61CF31C1D03F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B00DA28-1DB5-8DDF-5431-C414C64FC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E24A56E-C484-E5B2-7CE8-76CBE5D50C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75" y="0"/>
            <a:ext cx="10774149" cy="32629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6EEF7C4-393B-0059-B198-90AF00099C7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7099302" y="4965343"/>
            <a:ext cx="3602941" cy="26124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2FBE82-83C3-0CC7-0509-F040C9393DF9}"/>
              </a:ext>
            </a:extLst>
          </p:cNvPr>
          <p:cNvSpPr txBox="1"/>
          <p:nvPr userDrawn="1"/>
        </p:nvSpPr>
        <p:spPr>
          <a:xfrm>
            <a:off x="9080500" y="7304407"/>
            <a:ext cx="15485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Dassault Systèmes copyright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6A1B0870-E7EE-A016-B656-5A3FB3E9B113}"/>
              </a:ext>
            </a:extLst>
          </p:cNvPr>
          <p:cNvSpPr/>
          <p:nvPr userDrawn="1"/>
        </p:nvSpPr>
        <p:spPr>
          <a:xfrm>
            <a:off x="7133263" y="2762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FEBCF9-4F5D-42AE-A77C-88A05E1BA7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592103" cy="164799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5EEA6F-53EC-BEAC-183F-DEEF1021DDA7}"/>
              </a:ext>
            </a:extLst>
          </p:cNvPr>
          <p:cNvSpPr txBox="1"/>
          <p:nvPr/>
        </p:nvSpPr>
        <p:spPr>
          <a:xfrm>
            <a:off x="0" y="6143625"/>
            <a:ext cx="3581400" cy="11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plugins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>
                <a:solidFill>
                  <a:srgbClr val="FFFFFF"/>
                </a:solidFill>
                <a:latin typeface="Mulish"/>
              </a:rPr>
              <a:t>for Rhino and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.</a:t>
            </a:r>
          </a:p>
          <a:p>
            <a:pPr algn="ctr"/>
            <a:r>
              <a:rPr lang="fr-FR" sz="1600" b="1" u="sng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600" b="1" u="sng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u="sng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u="sng" dirty="0">
                <a:solidFill>
                  <a:srgbClr val="FFFFFF"/>
                </a:solidFill>
                <a:latin typeface="Mulish"/>
              </a:rPr>
              <a:t> web site</a:t>
            </a:r>
          </a:p>
        </p:txBody>
      </p:sp>
      <p:sp>
        <p:nvSpPr>
          <p:cNvPr id="11" name="object 182">
            <a:extLst>
              <a:ext uri="{FF2B5EF4-FFF2-40B4-BE49-F238E27FC236}">
                <a16:creationId xmlns:a16="http://schemas.microsoft.com/office/drawing/2014/main" id="{944E8B2C-CEB8-35A4-5A32-1B0562C3665F}"/>
              </a:ext>
            </a:extLst>
          </p:cNvPr>
          <p:cNvSpPr txBox="1"/>
          <p:nvPr/>
        </p:nvSpPr>
        <p:spPr>
          <a:xfrm>
            <a:off x="7099300" y="5305425"/>
            <a:ext cx="3594100" cy="113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READ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2D,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V5 2D,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V6, 3DEXPERIENCE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XML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PROE CREO PARAMETRIC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2D, 3D</a:t>
            </a:r>
          </a:p>
          <a:p>
            <a:pPr marL="12700" marR="5080" algn="ctr">
              <a:spcBef>
                <a:spcPts val="100"/>
              </a:spcBef>
            </a:pPr>
            <a:endParaRPr lang="fr-FR" sz="5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WRITE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PDF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UG NX 3D</a:t>
            </a:r>
          </a:p>
        </p:txBody>
      </p:sp>
      <p:sp>
        <p:nvSpPr>
          <p:cNvPr id="12" name="object 182">
            <a:extLst>
              <a:ext uri="{FF2B5EF4-FFF2-40B4-BE49-F238E27FC236}">
                <a16:creationId xmlns:a16="http://schemas.microsoft.com/office/drawing/2014/main" id="{525029BA-5DE5-FF2C-7DC0-45F89C8FE325}"/>
              </a:ext>
            </a:extLst>
          </p:cNvPr>
          <p:cNvSpPr txBox="1"/>
          <p:nvPr/>
        </p:nvSpPr>
        <p:spPr>
          <a:xfrm>
            <a:off x="7175500" y="4678073"/>
            <a:ext cx="3594100" cy="720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14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plugins 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SOLIDWORKS</a:t>
            </a:r>
            <a:r>
              <a:rPr lang="fr-FR" sz="1400" b="1" spc="-10" dirty="0">
                <a:solidFill>
                  <a:schemeClr val="accent3"/>
                </a:solidFill>
                <a:latin typeface="Mulish"/>
              </a:rPr>
              <a:t>®</a:t>
            </a:r>
            <a:r>
              <a:rPr lang="fr-FR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2010 to 2026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endParaRPr lang="fr-FR" sz="1400" b="1" dirty="0">
              <a:solidFill>
                <a:schemeClr val="accent3"/>
              </a:solidFill>
              <a:latin typeface="Mulish" pitchFamily="2" charset="77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25098DE-CF1C-E789-5A18-B9DA0C32DC26}"/>
              </a:ext>
            </a:extLst>
          </p:cNvPr>
          <p:cNvSpPr txBox="1"/>
          <p:nvPr/>
        </p:nvSpPr>
        <p:spPr>
          <a:xfrm>
            <a:off x="0" y="1346768"/>
            <a:ext cx="3594100" cy="4054108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5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on a computer or a server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125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purchased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on line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or to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reseller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Windows 7 / 8 / 10 / 11 (64 bits) compatible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12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month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maintenance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contract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recommended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 </a:t>
            </a:r>
            <a:r>
              <a:rPr lang="fr-FR" sz="1250" spc="-10" dirty="0" err="1">
                <a:solidFill>
                  <a:schemeClr val="tx1"/>
                </a:solidFill>
                <a:latin typeface="Mulish"/>
                <a:cs typeface="Mulish"/>
              </a:rPr>
              <a:t>including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support and updates 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6CC3433-4906-1FCA-DC2A-8A66DF893EFB}"/>
              </a:ext>
            </a:extLst>
          </p:cNvPr>
          <p:cNvSpPr txBox="1"/>
          <p:nvPr/>
        </p:nvSpPr>
        <p:spPr>
          <a:xfrm>
            <a:off x="0" y="5048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 best</a:t>
            </a:r>
            <a:b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spc="-5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C4BABCD-E3F3-DA10-E8F5-0D9173CF132B}"/>
              </a:ext>
            </a:extLst>
          </p:cNvPr>
          <p:cNvGrpSpPr/>
          <p:nvPr/>
        </p:nvGrpSpPr>
        <p:grpSpPr>
          <a:xfrm>
            <a:off x="1491050" y="1141688"/>
            <a:ext cx="612000" cy="69723"/>
            <a:chOff x="5977421" y="5684190"/>
            <a:chExt cx="571206" cy="6972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7F79FC-D714-5D41-60C6-C8F2C823AC1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D8FB8-1ED0-354E-4EFA-77F1BD134886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14CD4C-B598-227D-5682-96CFA909F604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3A489E1-57E7-5E76-393B-57B67738F95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83904F74-2A98-235E-4DBB-639BF0014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14" y="5350009"/>
            <a:ext cx="1106172" cy="11061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7F415E-9CC9-4078-C6E3-7F2A54ABD9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6499"/>
            <a:ext cx="3081534" cy="9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</a:t>
            </a:r>
            <a:r>
              <a:rPr lang="fr-FR" sz="1400" b="1" dirty="0">
                <a:solidFill>
                  <a:schemeClr val="accent1"/>
                </a:solidFill>
                <a:latin typeface="Mulish"/>
                <a:cs typeface="Mulish"/>
              </a:rPr>
              <a:t>3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257425"/>
            <a:ext cx="2984500" cy="5131326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5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1340"/>
              </a:lnSpc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on a computer or a server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9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purchased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on line or to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SolidWorks reseller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5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Windows 7 / 8 / 10 / 11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(64 bits) compatible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12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month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maintenance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contract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recommended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 </a:t>
            </a:r>
            <a:r>
              <a:rPr lang="fr-FR" sz="1250" spc="-10" dirty="0" err="1">
                <a:solidFill>
                  <a:schemeClr val="tx1"/>
                </a:solidFill>
                <a:latin typeface="Mulish"/>
                <a:cs typeface="Mulish"/>
              </a:rPr>
              <a:t>including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support and updates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5189647"/>
            <a:ext cx="47244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 plugins </a:t>
            </a:r>
          </a:p>
          <a:p>
            <a:pPr marL="12700" marR="5080" algn="ctr">
              <a:spcBef>
                <a:spcPts val="100"/>
              </a:spcBef>
            </a:pP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b="1" dirty="0">
                <a:solidFill>
                  <a:schemeClr val="accent3"/>
                </a:solidFill>
                <a:latin typeface="Mulish" pitchFamily="2" charset="77"/>
              </a:rPr>
              <a:t>SOLIDWORKS</a:t>
            </a:r>
            <a:r>
              <a:rPr lang="fr-FR" b="1" spc="-10" dirty="0">
                <a:solidFill>
                  <a:schemeClr val="accent3"/>
                </a:solidFill>
                <a:latin typeface="Mulish"/>
              </a:rPr>
              <a:t>®</a:t>
            </a:r>
            <a:r>
              <a:rPr lang="fr-FR" b="1" dirty="0">
                <a:solidFill>
                  <a:schemeClr val="accent3"/>
                </a:solidFill>
                <a:latin typeface="Mulish" pitchFamily="2" charset="77"/>
              </a:rPr>
              <a:t> 2010 to 2026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287739" y="958911"/>
            <a:ext cx="2683217" cy="105926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81065"/>
            <a:ext cx="29845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plugins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>
                <a:solidFill>
                  <a:srgbClr val="FFFFFF"/>
                </a:solidFill>
                <a:latin typeface="Mulish"/>
              </a:rPr>
              <a:t>for Rhino and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.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130441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object 88">
            <a:extLst>
              <a:ext uri="{FF2B5EF4-FFF2-40B4-BE49-F238E27FC236}">
                <a16:creationId xmlns:a16="http://schemas.microsoft.com/office/drawing/2014/main" id="{BEA724E3-53F0-8278-360B-87639D69805D}"/>
              </a:ext>
            </a:extLst>
          </p:cNvPr>
          <p:cNvSpPr txBox="1"/>
          <p:nvPr/>
        </p:nvSpPr>
        <p:spPr>
          <a:xfrm>
            <a:off x="7708901" y="1906561"/>
            <a:ext cx="2984500" cy="2294539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V4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PDF 3D </a:t>
            </a:r>
            <a:b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 Edge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UG NX 2D,  3D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2F2B6B-60D2-D9EF-3ECB-C13B3AD37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5839917"/>
            <a:ext cx="853443" cy="8534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BA4973-EECF-20D3-61C8-1DA1D7973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8" y="4079824"/>
            <a:ext cx="3696629" cy="11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Linear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and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angular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dimensions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rep,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representation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284636"/>
            <a:ext cx="3594100" cy="229311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8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prototyping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298560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954415"/>
            <a:ext cx="3594099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For a long time </a:t>
            </a:r>
            <a:r>
              <a:rPr lang="en-US" sz="125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 works in close relationships with several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 resellers</a:t>
            </a:r>
            <a:b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who propose its technical exchange date</a:t>
            </a:r>
            <a:b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in lots of countries. </a:t>
            </a:r>
          </a:p>
          <a:p>
            <a:pPr marL="12700" marR="5080" algn="ctr">
              <a:spcBef>
                <a:spcPts val="100"/>
              </a:spcBef>
            </a:pP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Consult the list of our resellers or contact us </a:t>
            </a:r>
            <a:r>
              <a:rPr lang="en-US" sz="125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r>
              <a:rPr lang="en-US" sz="1250" b="1" dirty="0">
                <a:solidFill>
                  <a:schemeClr val="accent1"/>
                </a:solidFill>
                <a:latin typeface="Mulish"/>
                <a:cs typeface="Mulish"/>
              </a:rPr>
              <a:t>! </a:t>
            </a:r>
            <a:endParaRPr lang="en-US" sz="125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9059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World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wide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resellers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network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885825"/>
            <a:ext cx="3466629" cy="3784804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By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installing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the plug-in, a menu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is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added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to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Thus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,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directly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this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menu,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will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perform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any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models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import or export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operations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in the format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have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chosen</a:t>
            </a:r>
            <a:endParaRPr lang="fr-FR" sz="1250" b="1" dirty="0">
              <a:solidFill>
                <a:schemeClr val="accent1"/>
              </a:solidFill>
              <a:latin typeface="Mulish"/>
            </a:endParaRPr>
          </a:p>
          <a:p>
            <a:pPr>
              <a:spcBef>
                <a:spcPts val="100"/>
              </a:spcBef>
              <a:buSzPct val="150000"/>
            </a:pP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Fast and </a:t>
            </a:r>
            <a:r>
              <a:rPr lang="fr-FR" altLang="fr-FR" sz="1250" b="1" dirty="0" err="1">
                <a:solidFill>
                  <a:schemeClr val="accent1"/>
                </a:solidFill>
                <a:latin typeface="Mulish"/>
              </a:rPr>
              <a:t>complete</a:t>
            </a: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 data </a:t>
            </a:r>
            <a:r>
              <a:rPr lang="fr-FR" altLang="fr-FR" sz="1250" b="1" dirty="0" err="1">
                <a:solidFill>
                  <a:schemeClr val="accent1"/>
                </a:solidFill>
                <a:latin typeface="Mulish"/>
              </a:rPr>
              <a:t>processing</a:t>
            </a:r>
            <a:endParaRPr lang="fr-FR" altLang="fr-FR" sz="1250" b="1" dirty="0">
              <a:solidFill>
                <a:schemeClr val="accent1"/>
              </a:solidFill>
              <a:latin typeface="Mulish"/>
            </a:endParaRPr>
          </a:p>
          <a:p>
            <a:pPr>
              <a:spcBef>
                <a:spcPts val="100"/>
              </a:spcBef>
              <a:buSzPct val="150000"/>
            </a:pPr>
            <a:endParaRPr lang="fr-FR" alt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en-US" sz="1250" b="1" dirty="0">
                <a:solidFill>
                  <a:schemeClr val="accent1"/>
                </a:solidFill>
                <a:latin typeface="Mulish"/>
              </a:rPr>
              <a:t>Filter data any way you choose</a:t>
            </a:r>
          </a:p>
          <a:p>
            <a:pPr>
              <a:spcBef>
                <a:spcPts val="100"/>
              </a:spcBef>
              <a:buSzPct val="150000"/>
            </a:pPr>
            <a:endParaRPr lang="fr-FR" sz="500" b="1" dirty="0">
              <a:solidFill>
                <a:schemeClr val="accent1"/>
              </a:solidFill>
              <a:latin typeface="Mulish" pitchFamily="2" charset="0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updates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compatibility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versions 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of CAD software</a:t>
            </a:r>
          </a:p>
          <a:p>
            <a:pPr>
              <a:spcBef>
                <a:spcPts val="100"/>
              </a:spcBef>
              <a:buSzPct val="150000"/>
            </a:pPr>
            <a:endParaRPr lang="fr-FR" sz="5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The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converters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enable designers to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read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files not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natively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compliant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with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and to store files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different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the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ones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250" b="1" dirty="0">
              <a:solidFill>
                <a:schemeClr val="accent1"/>
              </a:solidFill>
              <a:latin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3975100" y="5849677"/>
            <a:ext cx="2979526" cy="219397"/>
            <a:chOff x="4119775" y="5849677"/>
            <a:chExt cx="2979526" cy="219397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15568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3975100" y="6941164"/>
            <a:ext cx="2979526" cy="283924"/>
            <a:chOff x="4119775" y="6985433"/>
            <a:chExt cx="2979526" cy="28392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3975100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3975100" y="6577335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94810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654</Words>
  <Application>Microsoft Office PowerPoint</Application>
  <PresentationFormat>Personnalisé</PresentationFormat>
  <Paragraphs>92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Google Sans</vt:lpstr>
      <vt:lpstr>Mulish</vt:lpstr>
      <vt:lpstr>Mulish SemiBold</vt:lpstr>
      <vt:lpstr>Mulish-ExtraBold</vt:lpstr>
      <vt:lpstr>Myriad Pro</vt:lpstr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Arnaud BUATHIER</cp:lastModifiedBy>
  <cp:revision>112</cp:revision>
  <dcterms:created xsi:type="dcterms:W3CDTF">2023-07-25T14:01:21Z</dcterms:created>
  <dcterms:modified xsi:type="dcterms:W3CDTF">2025-12-01T14:09:16Z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