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07"/>
  </p:normalViewPr>
  <p:slideViewPr>
    <p:cSldViewPr>
      <p:cViewPr varScale="1">
        <p:scale>
          <a:sx n="71" d="100"/>
          <a:sy n="71" d="100"/>
        </p:scale>
        <p:origin x="1915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E14CD2-51DB-C4C4-430E-7CBC9D4CB7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E214C6A-C736-4325-1702-5071B2785A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25857EE5-49B2-D957-DDF1-6EE2B70DA3B5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ED0897-62A6-1A03-71DC-252779191D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178277"/>
            <a:ext cx="1995964" cy="483870"/>
          </a:xfrm>
          <a:prstGeom prst="rect">
            <a:avLst/>
          </a:prstGeom>
        </p:spPr>
      </p:pic>
      <p:sp>
        <p:nvSpPr>
          <p:cNvPr id="16" name="object 179">
            <a:extLst>
              <a:ext uri="{FF2B5EF4-FFF2-40B4-BE49-F238E27FC236}">
                <a16:creationId xmlns:a16="http://schemas.microsoft.com/office/drawing/2014/main" id="{B2A711FE-01E3-7BB4-7F50-F45F39C7E829}"/>
              </a:ext>
            </a:extLst>
          </p:cNvPr>
          <p:cNvSpPr txBox="1"/>
          <p:nvPr userDrawn="1"/>
        </p:nvSpPr>
        <p:spPr>
          <a:xfrm>
            <a:off x="3594100" y="2980397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7" name="object 180">
            <a:extLst>
              <a:ext uri="{FF2B5EF4-FFF2-40B4-BE49-F238E27FC236}">
                <a16:creationId xmlns:a16="http://schemas.microsoft.com/office/drawing/2014/main" id="{3B3F9D2A-1352-6E7C-C6E9-6BA37673DBB7}"/>
              </a:ext>
            </a:extLst>
          </p:cNvPr>
          <p:cNvSpPr txBox="1"/>
          <p:nvPr userDrawn="1"/>
        </p:nvSpPr>
        <p:spPr>
          <a:xfrm>
            <a:off x="3594100" y="3775360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8" name="object 181">
            <a:extLst>
              <a:ext uri="{FF2B5EF4-FFF2-40B4-BE49-F238E27FC236}">
                <a16:creationId xmlns:a16="http://schemas.microsoft.com/office/drawing/2014/main" id="{1D7C6B33-C8B5-EE71-9F61-A4261AD1CF07}"/>
              </a:ext>
            </a:extLst>
          </p:cNvPr>
          <p:cNvSpPr txBox="1"/>
          <p:nvPr userDrawn="1"/>
        </p:nvSpPr>
        <p:spPr>
          <a:xfrm>
            <a:off x="3594100" y="4194460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EE11DA-C30A-BF1F-9242-B031422C6A9C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01269-3DB1-E854-9B75-428904A594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556493FB-D7EF-FE03-F7A0-BC108637CB2D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DF1027-D11B-DBEE-BC18-C2E6C65DF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B93D6E-6108-B5EA-DC67-557EAA4AC7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sp>
        <p:nvSpPr>
          <p:cNvPr id="16" name="object 148">
            <a:extLst>
              <a:ext uri="{FF2B5EF4-FFF2-40B4-BE49-F238E27FC236}">
                <a16:creationId xmlns:a16="http://schemas.microsoft.com/office/drawing/2014/main" id="{A5C61529-A276-3AA4-23F1-9A2E73C9DC3F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reseller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7" name="object 122">
            <a:extLst>
              <a:ext uri="{FF2B5EF4-FFF2-40B4-BE49-F238E27FC236}">
                <a16:creationId xmlns:a16="http://schemas.microsoft.com/office/drawing/2014/main" id="{471DBDD8-A206-EF93-C776-F9184568E512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79">
            <a:extLst>
              <a:ext uri="{FF2B5EF4-FFF2-40B4-BE49-F238E27FC236}">
                <a16:creationId xmlns:a16="http://schemas.microsoft.com/office/drawing/2014/main" id="{AD595759-EDA4-3B3E-9FD4-4B7BF17F3DB3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9" name="object 180">
            <a:extLst>
              <a:ext uri="{FF2B5EF4-FFF2-40B4-BE49-F238E27FC236}">
                <a16:creationId xmlns:a16="http://schemas.microsoft.com/office/drawing/2014/main" id="{06CD60F6-E9D5-28E4-CEBE-B8A95C388826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20" name="object 181">
            <a:extLst>
              <a:ext uri="{FF2B5EF4-FFF2-40B4-BE49-F238E27FC236}">
                <a16:creationId xmlns:a16="http://schemas.microsoft.com/office/drawing/2014/main" id="{CDCFC61A-9E0C-7B3E-C97E-D897431ADBE0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9FCE5B4-1ACB-E096-5BBE-8FB3BE8D1AC6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F642E1-5DB9-00AC-CF6D-905EAD54A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D55079-D909-E97C-0C2D-E50AFBAEAD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73782"/>
            <a:ext cx="3371127" cy="8172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8B83901-A9FA-ACED-FA68-A73013729FD1}"/>
              </a:ext>
            </a:extLst>
          </p:cNvPr>
          <p:cNvSpPr txBox="1"/>
          <p:nvPr userDrawn="1"/>
        </p:nvSpPr>
        <p:spPr>
          <a:xfrm rot="1876295">
            <a:off x="355998" y="7500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991D98-301F-C6CB-4EB8-1980EC1F4B94}"/>
              </a:ext>
            </a:extLst>
          </p:cNvPr>
          <p:cNvGrpSpPr/>
          <p:nvPr userDrawn="1"/>
        </p:nvGrpSpPr>
        <p:grpSpPr>
          <a:xfrm>
            <a:off x="7090460" y="5000625"/>
            <a:ext cx="3602940" cy="2666094"/>
            <a:chOff x="7090460" y="5000625"/>
            <a:chExt cx="3602940" cy="26660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AA753F-214E-02CE-6860-E934940F13CE}"/>
                </a:ext>
              </a:extLst>
            </p:cNvPr>
            <p:cNvSpPr/>
            <p:nvPr userDrawn="1"/>
          </p:nvSpPr>
          <p:spPr>
            <a:xfrm>
              <a:off x="7090460" y="5000625"/>
              <a:ext cx="3602940" cy="25622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BD544C1-88B1-C62C-CF3B-6ECE4A6C6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" b="45"/>
            <a:stretch/>
          </p:blipFill>
          <p:spPr>
            <a:xfrm>
              <a:off x="7445584" y="5513906"/>
              <a:ext cx="2415055" cy="1607813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E8431C-362B-1ED2-C8EB-DC9EF97B83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6144">
              <a:off x="8896028" y="5900291"/>
              <a:ext cx="2009588" cy="152326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9780AEB-C32F-F8EF-E87E-C4A52E38531F}"/>
                </a:ext>
              </a:extLst>
            </p:cNvPr>
            <p:cNvSpPr txBox="1"/>
            <p:nvPr userDrawn="1"/>
          </p:nvSpPr>
          <p:spPr>
            <a:xfrm>
              <a:off x="7445584" y="7145821"/>
              <a:ext cx="2168316" cy="200055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algn="l"/>
              <a:r>
                <a:rPr lang="fr-FR" sz="700" b="0" i="0" u="none" strike="noStrike" dirty="0">
                  <a:solidFill>
                    <a:srgbClr val="0D222F"/>
                  </a:solidFill>
                  <a:effectLst/>
                  <a:latin typeface="Mulish" pitchFamily="2" charset="77"/>
                </a:rPr>
                <a:t>Project Simply Rhino</a:t>
              </a:r>
              <a:endParaRPr lang="fr-FR" sz="700" u="none" dirty="0">
                <a:solidFill>
                  <a:srgbClr val="0D222F"/>
                </a:solidFill>
                <a:latin typeface="Mulish" pitchFamily="2" charset="77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892472A-6E73-BE09-7788-58591F10E87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A263BC42-D6CE-4E6E-9E8D-64F55DB3CA43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9FF3C9-0810-ECDB-E1CC-84A7B3550C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00000" cy="160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AFC471-F1F5-8925-7A56-52DCFF1EBDD1}"/>
              </a:ext>
            </a:extLst>
          </p:cNvPr>
          <p:cNvSpPr txBox="1"/>
          <p:nvPr userDrawn="1"/>
        </p:nvSpPr>
        <p:spPr>
          <a:xfrm rot="21257029">
            <a:off x="-24576" y="1199167"/>
            <a:ext cx="35287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New modeling/rendering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project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J Class Ranger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/Marine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-1" y="1322613"/>
            <a:ext cx="3606801" cy="3695035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Import IFC, Navisworks, Revit files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of Rhino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models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to the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following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formats: 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Rhino parts or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designed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run on a computer or a server </a:t>
            </a: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purchase</a:t>
            </a:r>
            <a:br>
              <a:rPr lang="fr-FR" sz="120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>
                <a:solidFill>
                  <a:schemeClr val="accent1"/>
                </a:solidFill>
                <a:latin typeface="Mulish"/>
                <a:cs typeface="Mulish"/>
              </a:rPr>
              <a:t>online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or to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reseller</a:t>
            </a: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Windows 7 / 8 / 10 / 11 (64 bits) compatible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86600" y="5076825"/>
            <a:ext cx="3594100" cy="1449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READ: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WRITE: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9300" y="4125346"/>
            <a:ext cx="3594100" cy="951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b="1" dirty="0">
                <a:solidFill>
                  <a:schemeClr val="accent3"/>
                </a:solidFill>
                <a:latin typeface="Mulish-ExtraBold"/>
              </a:rPr>
            </a:br>
            <a:r>
              <a:rPr lang="fr-FR" b="1" dirty="0">
                <a:solidFill>
                  <a:schemeClr val="accent3"/>
                </a:solidFill>
                <a:latin typeface="Mulish-ExtraBold"/>
              </a:rPr>
              <a:t>RHINO DATA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14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V6, 7, 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143625"/>
            <a:ext cx="3581400" cy="12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6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>
                <a:solidFill>
                  <a:srgbClr val="FFFFFF"/>
                </a:solidFill>
                <a:latin typeface="Mulish"/>
              </a:rPr>
              <a:t>for SolidWorks and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.</a:t>
            </a:r>
          </a:p>
          <a:p>
            <a:pPr algn="ctr">
              <a:lnSpc>
                <a:spcPts val="840"/>
              </a:lnSpc>
            </a:pPr>
            <a:endParaRPr lang="fr-FR" sz="16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1153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E991352-E7AA-580F-90A3-C78701512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506619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2">
            <a:extLst>
              <a:ext uri="{FF2B5EF4-FFF2-40B4-BE49-F238E27FC236}">
                <a16:creationId xmlns:a16="http://schemas.microsoft.com/office/drawing/2014/main" id="{0CCE23E1-34F7-F323-50B9-85FE22810A5C}"/>
              </a:ext>
            </a:extLst>
          </p:cNvPr>
          <p:cNvSpPr txBox="1"/>
          <p:nvPr/>
        </p:nvSpPr>
        <p:spPr>
          <a:xfrm>
            <a:off x="7086600" y="5076825"/>
            <a:ext cx="3594100" cy="1449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READ: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WRITE: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3" name="object 182">
            <a:extLst>
              <a:ext uri="{FF2B5EF4-FFF2-40B4-BE49-F238E27FC236}">
                <a16:creationId xmlns:a16="http://schemas.microsoft.com/office/drawing/2014/main" id="{8164BA29-3D89-11D8-8DF1-2066FF85B685}"/>
              </a:ext>
            </a:extLst>
          </p:cNvPr>
          <p:cNvSpPr txBox="1"/>
          <p:nvPr/>
        </p:nvSpPr>
        <p:spPr>
          <a:xfrm>
            <a:off x="7086600" y="4010025"/>
            <a:ext cx="3594100" cy="951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b="1" dirty="0">
                <a:solidFill>
                  <a:schemeClr val="accent3"/>
                </a:solidFill>
                <a:latin typeface="Mulish-ExtraBold"/>
              </a:rPr>
            </a:br>
            <a:r>
              <a:rPr lang="fr-FR" b="1" dirty="0">
                <a:solidFill>
                  <a:schemeClr val="accent3"/>
                </a:solidFill>
                <a:latin typeface="Mulish-ExtraBold"/>
              </a:rPr>
              <a:t>RHINO DATA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14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V6, 7, 8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8CBF2A-F9A1-266F-0D8C-967BC0CDA725}"/>
              </a:ext>
            </a:extLst>
          </p:cNvPr>
          <p:cNvSpPr txBox="1"/>
          <p:nvPr/>
        </p:nvSpPr>
        <p:spPr>
          <a:xfrm>
            <a:off x="-1" y="1322613"/>
            <a:ext cx="3606801" cy="3695035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Import IFC, Navisworks, Revit files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of Rhino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models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to the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following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formats: 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Rhino parts or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designed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run on a computer or a server </a:t>
            </a: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purchase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online or to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reseller</a:t>
            </a: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Windows 7 / 8 / 10 / 11 (64 bits) compatible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A13C42-F677-34A1-37D6-DD9C0313AD41}"/>
              </a:ext>
            </a:extLst>
          </p:cNvPr>
          <p:cNvSpPr txBox="1"/>
          <p:nvPr/>
        </p:nvSpPr>
        <p:spPr>
          <a:xfrm>
            <a:off x="0" y="6143625"/>
            <a:ext cx="3581400" cy="12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6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>
                <a:solidFill>
                  <a:srgbClr val="FFFFFF"/>
                </a:solidFill>
                <a:latin typeface="Mulish"/>
              </a:rPr>
              <a:t>for SolidWorks and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.</a:t>
            </a:r>
          </a:p>
          <a:p>
            <a:pPr algn="ctr">
              <a:lnSpc>
                <a:spcPts val="840"/>
              </a:lnSpc>
            </a:pPr>
            <a:endParaRPr lang="fr-FR" sz="16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FED3BC8-0D02-1769-E5DA-B9C12156967E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070B255-8CD7-FA85-5ABA-2A9A2E68E00F}"/>
              </a:ext>
            </a:extLst>
          </p:cNvPr>
          <p:cNvGrpSpPr/>
          <p:nvPr/>
        </p:nvGrpSpPr>
        <p:grpSpPr>
          <a:xfrm>
            <a:off x="1491050" y="1115382"/>
            <a:ext cx="612000" cy="69723"/>
            <a:chOff x="5977421" y="5684190"/>
            <a:chExt cx="571206" cy="69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5D4819-7925-3188-E0C5-AF67CD3A0438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2B9FDA-DB25-F90F-F057-F629EE4AC46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8B0DE8-9859-C593-D6B1-A0A209C3974C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772462B-8D06-EFC4-F06F-6DF2367779A3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DE0336F-74D1-77C1-03B9-92AFFCE0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1" y="5076825"/>
            <a:ext cx="2349498" cy="15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714625"/>
            <a:ext cx="2984500" cy="4054108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attractive bundles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Import IFC, Navisworks, Revit files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 of Rhino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models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to the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following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formats: CATIA V4,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Rhino parts or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designed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run on a computer or a server </a:t>
            </a: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purchase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online or to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reseller</a:t>
            </a: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Windows 7 / 8 / 10 / 11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(64 bits) compatible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33271"/>
            <a:ext cx="2984500" cy="2431371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ts val="188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CATIA V4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CGR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View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FBX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glTF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Fusion 360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IFC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Navisworks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Parasolid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,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SolidEdge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UG NX 3D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801567"/>
            <a:ext cx="472440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sz="2000" b="1" dirty="0">
                <a:solidFill>
                  <a:schemeClr val="accent3"/>
                </a:solidFill>
                <a:latin typeface="Mulish-ExtraBold"/>
              </a:rPr>
            </a:b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RHINO DATA</a:t>
            </a:r>
          </a:p>
          <a:p>
            <a:pPr marL="12700" marR="5080" algn="ctr">
              <a:spcBef>
                <a:spcPts val="100"/>
              </a:spcBef>
            </a:pP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20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spcBef>
                <a:spcPts val="100"/>
              </a:spcBef>
            </a:pP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2000" b="1" dirty="0">
                <a:solidFill>
                  <a:schemeClr val="accent3"/>
                </a:solidFill>
                <a:latin typeface="Mulish" pitchFamily="2" charset="77"/>
              </a:rPr>
              <a:t>Rhino V6, 7, 8</a:t>
            </a: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37452" y="1431879"/>
            <a:ext cx="2647048" cy="80278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</a:p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482879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>
                <a:solidFill>
                  <a:srgbClr val="FFFFFF"/>
                </a:solidFill>
                <a:latin typeface="Mulish"/>
              </a:rPr>
              <a:t>for SolidWorks and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stand-alone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.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38377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C496284-F0C4-272D-4016-9565C4E22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3526580" y="5922977"/>
            <a:ext cx="3640241" cy="12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Linear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and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angular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dimensions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rep,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representation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447001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8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Design, 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prototyping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971713"/>
            <a:ext cx="3594099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For a long time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works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in close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relationships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several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resellers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who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propose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its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technical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exchange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data in lots of countries. </a:t>
            </a:r>
          </a:p>
          <a:p>
            <a:pPr marL="12700" marR="5080" algn="ctr">
              <a:lnSpc>
                <a:spcPts val="860"/>
              </a:lnSpc>
              <a:spcBef>
                <a:spcPts val="100"/>
              </a:spcBef>
            </a:pPr>
            <a:endParaRPr lang="fr-FR" sz="12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Consult the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list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of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resellers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or contact us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endParaRPr lang="fr-FR" sz="1200" b="1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03227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World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wide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resellers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network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012480"/>
            <a:ext cx="3466629" cy="3623606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</a:rPr>
              <a:t>By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installing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the plug-in, a menu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is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added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to Rhino.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</a:rPr>
              <a:t>Thus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directly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this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menu,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will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perform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any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models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import or export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operations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in the format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have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chosen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Fast and </a:t>
            </a:r>
            <a:r>
              <a:rPr lang="fr-FR" altLang="fr-FR" sz="1300" b="1" dirty="0" err="1">
                <a:solidFill>
                  <a:schemeClr val="accent1"/>
                </a:solidFill>
                <a:latin typeface="Mulish"/>
              </a:rPr>
              <a:t>complete</a:t>
            </a: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 data </a:t>
            </a:r>
            <a:r>
              <a:rPr lang="fr-FR" altLang="fr-FR" sz="1300" b="1" dirty="0" err="1">
                <a:solidFill>
                  <a:schemeClr val="accent1"/>
                </a:solidFill>
                <a:latin typeface="Mulish"/>
              </a:rPr>
              <a:t>processing</a:t>
            </a: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altLang="fr-FR" sz="13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en-US" sz="1300" b="1" dirty="0">
                <a:solidFill>
                  <a:schemeClr val="accent1"/>
                </a:solidFill>
                <a:latin typeface="Mulish"/>
              </a:rPr>
              <a:t>Filter data </a:t>
            </a:r>
            <a:r>
              <a:rPr lang="en-US" sz="1300" dirty="0">
                <a:solidFill>
                  <a:schemeClr val="accent1"/>
                </a:solidFill>
                <a:latin typeface="Mulish"/>
              </a:rPr>
              <a:t>any way you choose.</a:t>
            </a:r>
          </a:p>
          <a:p>
            <a:pPr>
              <a:lnSpc>
                <a:spcPts val="1560"/>
              </a:lnSpc>
              <a:spcBef>
                <a:spcPts val="100"/>
              </a:spcBef>
              <a:buSzPct val="150000"/>
            </a:pPr>
            <a:endParaRPr lang="en-US" sz="1300" dirty="0">
              <a:solidFill>
                <a:schemeClr val="accent1"/>
              </a:solidFill>
              <a:latin typeface="Mulish"/>
            </a:endParaRP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200" dirty="0">
              <a:solidFill>
                <a:schemeClr val="accent1"/>
              </a:solidFill>
              <a:latin typeface="Mulish" pitchFamily="2" charset="0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updates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compatibility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versions of CAD software.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</a:rPr>
              <a:t>The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converters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enable designers 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read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files not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natively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compliant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Rhino and to 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store files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different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the Rhino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ones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.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309572"/>
            <a:chOff x="4119775" y="5849677"/>
            <a:chExt cx="2979526" cy="309572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309572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501932"/>
            <a:chOff x="4119775" y="6985433"/>
            <a:chExt cx="2979526" cy="501932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501932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637658"/>
            <a:chOff x="4119775" y="6204878"/>
            <a:chExt cx="2979526" cy="51475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51475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53127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1045</Words>
  <Application>Microsoft Office PowerPoint</Application>
  <PresentationFormat>Personnalisé</PresentationFormat>
  <Paragraphs>111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Google Sans</vt:lpstr>
      <vt:lpstr>Mulish</vt:lpstr>
      <vt:lpstr>Mulish SemiBold</vt:lpstr>
      <vt:lpstr>Mulish-ExtraBold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111</cp:revision>
  <dcterms:created xsi:type="dcterms:W3CDTF">2023-07-25T14:01:21Z</dcterms:created>
  <dcterms:modified xsi:type="dcterms:W3CDTF">2024-12-12T09:23:55Z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