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2"/>
    <p:sldId id="262" r:id="rId3"/>
    <p:sldId id="261" r:id="rId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00"/>
  </p:normalViewPr>
  <p:slideViewPr>
    <p:cSldViewPr>
      <p:cViewPr varScale="1">
        <p:scale>
          <a:sx n="71" d="100"/>
          <a:sy n="71" d="100"/>
        </p:scale>
        <p:origin x="1915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datakit.com/" TargetMode="Externa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4509113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42A09B34-3F00-5892-5D16-B2E76EC9C3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13595"/>
            <a:ext cx="1995964" cy="483870"/>
          </a:xfrm>
          <a:prstGeom prst="rect">
            <a:avLst/>
          </a:prstGeom>
        </p:spPr>
      </p:pic>
      <p:sp>
        <p:nvSpPr>
          <p:cNvPr id="10" name="object 179">
            <a:extLst>
              <a:ext uri="{FF2B5EF4-FFF2-40B4-BE49-F238E27FC236}">
                <a16:creationId xmlns:a16="http://schemas.microsoft.com/office/drawing/2014/main" id="{3E9B703F-DAB6-5E3A-53B7-7B722EE52287}"/>
              </a:ext>
            </a:extLst>
          </p:cNvPr>
          <p:cNvSpPr txBox="1"/>
          <p:nvPr userDrawn="1"/>
        </p:nvSpPr>
        <p:spPr>
          <a:xfrm>
            <a:off x="3594100" y="281571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2" name="object 180">
            <a:extLst>
              <a:ext uri="{FF2B5EF4-FFF2-40B4-BE49-F238E27FC236}">
                <a16:creationId xmlns:a16="http://schemas.microsoft.com/office/drawing/2014/main" id="{770537FC-D603-BA47-E0DC-E11363A017D4}"/>
              </a:ext>
            </a:extLst>
          </p:cNvPr>
          <p:cNvSpPr txBox="1"/>
          <p:nvPr userDrawn="1"/>
        </p:nvSpPr>
        <p:spPr>
          <a:xfrm>
            <a:off x="3594100" y="361067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3" name="object 181">
            <a:extLst>
              <a:ext uri="{FF2B5EF4-FFF2-40B4-BE49-F238E27FC236}">
                <a16:creationId xmlns:a16="http://schemas.microsoft.com/office/drawing/2014/main" id="{579B980F-1977-8F04-B897-7DD306A39CAC}"/>
              </a:ext>
            </a:extLst>
          </p:cNvPr>
          <p:cNvSpPr txBox="1"/>
          <p:nvPr userDrawn="1"/>
        </p:nvSpPr>
        <p:spPr>
          <a:xfrm>
            <a:off x="3594100" y="402977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0EF650-522C-6BE7-FDF1-F887BFA81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1800225"/>
            <a:ext cx="1995964" cy="483870"/>
          </a:xfrm>
          <a:prstGeom prst="rect">
            <a:avLst/>
          </a:prstGeom>
        </p:spPr>
      </p:pic>
      <p:sp>
        <p:nvSpPr>
          <p:cNvPr id="11" name="object 148">
            <a:extLst>
              <a:ext uri="{FF2B5EF4-FFF2-40B4-BE49-F238E27FC236}">
                <a16:creationId xmlns:a16="http://schemas.microsoft.com/office/drawing/2014/main" id="{2BF60B00-D634-3E80-C32F-97637B942D1D}"/>
              </a:ext>
            </a:extLst>
          </p:cNvPr>
          <p:cNvSpPr txBox="1"/>
          <p:nvPr userDrawn="1"/>
        </p:nvSpPr>
        <p:spPr>
          <a:xfrm>
            <a:off x="3594100" y="4026036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2" name="object 122">
            <a:extLst>
              <a:ext uri="{FF2B5EF4-FFF2-40B4-BE49-F238E27FC236}">
                <a16:creationId xmlns:a16="http://schemas.microsoft.com/office/drawing/2014/main" id="{461FD33C-9FAF-799E-9772-70C2BFBFF4B0}"/>
              </a:ext>
            </a:extLst>
          </p:cNvPr>
          <p:cNvSpPr/>
          <p:nvPr userDrawn="1"/>
        </p:nvSpPr>
        <p:spPr>
          <a:xfrm>
            <a:off x="4130357" y="4320623"/>
            <a:ext cx="2432685" cy="665027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79">
            <a:extLst>
              <a:ext uri="{FF2B5EF4-FFF2-40B4-BE49-F238E27FC236}">
                <a16:creationId xmlns:a16="http://schemas.microsoft.com/office/drawing/2014/main" id="{CF19F7DC-7D75-D44E-CE6B-B0980F1BA3B9}"/>
              </a:ext>
            </a:extLst>
          </p:cNvPr>
          <p:cNvSpPr txBox="1"/>
          <p:nvPr userDrawn="1"/>
        </p:nvSpPr>
        <p:spPr>
          <a:xfrm>
            <a:off x="3594100" y="2425836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4" name="object 180">
            <a:extLst>
              <a:ext uri="{FF2B5EF4-FFF2-40B4-BE49-F238E27FC236}">
                <a16:creationId xmlns:a16="http://schemas.microsoft.com/office/drawing/2014/main" id="{F63F5E79-DF50-E7E4-EFC9-F5A4DF4C4E83}"/>
              </a:ext>
            </a:extLst>
          </p:cNvPr>
          <p:cNvSpPr txBox="1"/>
          <p:nvPr userDrawn="1"/>
        </p:nvSpPr>
        <p:spPr>
          <a:xfrm>
            <a:off x="3594100" y="3220799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181">
            <a:extLst>
              <a:ext uri="{FF2B5EF4-FFF2-40B4-BE49-F238E27FC236}">
                <a16:creationId xmlns:a16="http://schemas.microsoft.com/office/drawing/2014/main" id="{3B9B1461-29E6-7203-5EF6-2BDB9680BC26}"/>
              </a:ext>
            </a:extLst>
          </p:cNvPr>
          <p:cNvSpPr txBox="1"/>
          <p:nvPr userDrawn="1"/>
        </p:nvSpPr>
        <p:spPr>
          <a:xfrm>
            <a:off x="3594100" y="3568836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DF3707F-6AA5-097D-73B8-C1A4DB3007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400425"/>
            <a:ext cx="2514600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EDE238A-4B74-AE31-FDC5-A20F61F6B1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375" y="0"/>
            <a:ext cx="10774149" cy="3262954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390325"/>
            <a:ext cx="3371127" cy="817243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677025"/>
            <a:ext cx="4302381" cy="895350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451683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592103" cy="16479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7099302" y="4965343"/>
            <a:ext cx="3602941" cy="2612472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2762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75EFB9-9752-5013-347E-6086EB77B023}"/>
              </a:ext>
            </a:extLst>
          </p:cNvPr>
          <p:cNvSpPr txBox="1"/>
          <p:nvPr userDrawn="1"/>
        </p:nvSpPr>
        <p:spPr>
          <a:xfrm>
            <a:off x="9080500" y="7304407"/>
            <a:ext cx="15485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700" b="0" i="0" u="none" dirty="0">
                <a:solidFill>
                  <a:schemeClr val="bg1"/>
                </a:solidFill>
                <a:effectLst/>
                <a:latin typeface="Google Sans"/>
              </a:rPr>
              <a:t>© Dassault Systèmes copyright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lutions@dataki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2">
            <a:extLst>
              <a:ext uri="{FF2B5EF4-FFF2-40B4-BE49-F238E27FC236}">
                <a16:creationId xmlns:a16="http://schemas.microsoft.com/office/drawing/2014/main" id="{B94182C9-B38D-5863-09BC-3848D2221C25}"/>
              </a:ext>
            </a:extLst>
          </p:cNvPr>
          <p:cNvSpPr txBox="1"/>
          <p:nvPr/>
        </p:nvSpPr>
        <p:spPr>
          <a:xfrm>
            <a:off x="7099300" y="5286392"/>
            <a:ext cx="3594100" cy="113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LECTURE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2D,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CATIA V5 2D,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V6, 3DEXPERIENCE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 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PLM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XML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PROE CREO PARAMETRIC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 EDGE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UG NX 2D, 3D</a:t>
            </a:r>
          </a:p>
          <a:p>
            <a:pPr marL="12700" marR="5080" algn="ctr">
              <a:spcBef>
                <a:spcPts val="100"/>
              </a:spcBef>
            </a:pPr>
            <a:endParaRPr lang="fr-FR" sz="5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ECRITURE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: CATIA V4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V5 3D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 PDF 3D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 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UG NX 3D</a:t>
            </a: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61B6A9A5-D439-277F-AF24-1ACA19CE9DCC}"/>
              </a:ext>
            </a:extLst>
          </p:cNvPr>
          <p:cNvSpPr txBox="1"/>
          <p:nvPr/>
        </p:nvSpPr>
        <p:spPr>
          <a:xfrm>
            <a:off x="7099300" y="4204047"/>
            <a:ext cx="35941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700" b="1" dirty="0">
                <a:solidFill>
                  <a:schemeClr val="accent3"/>
                </a:solidFill>
                <a:latin typeface="Mulish-ExtraBold"/>
              </a:rPr>
              <a:t>SOLUTIONS D’ECHANGES</a:t>
            </a:r>
            <a:br>
              <a:rPr lang="fr-FR" sz="17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1700" b="1" dirty="0">
                <a:solidFill>
                  <a:schemeClr val="accent3"/>
                </a:solidFill>
                <a:latin typeface="Mulish-ExtraBold"/>
              </a:rPr>
              <a:t>DE DONNÉES SOLIDWORKS</a:t>
            </a:r>
            <a:r>
              <a:rPr lang="fr-FR" sz="1600" b="1" spc="-10" dirty="0">
                <a:solidFill>
                  <a:schemeClr val="accent3"/>
                </a:solidFill>
                <a:latin typeface="Mulish"/>
              </a:rPr>
              <a:t>®</a:t>
            </a:r>
            <a:endParaRPr lang="fr-FR" sz="1700" b="1" dirty="0">
              <a:solidFill>
                <a:schemeClr val="accent3"/>
              </a:solidFill>
              <a:latin typeface="Mulish-ExtraBold"/>
            </a:endParaRP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sz="1400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pour SOLIDWORKS</a:t>
            </a:r>
            <a:r>
              <a:rPr lang="fr-FR" sz="1400" b="1" spc="-10" dirty="0">
                <a:solidFill>
                  <a:schemeClr val="accent3"/>
                </a:solidFill>
                <a:latin typeface="Mulish"/>
              </a:rPr>
              <a:t>®</a:t>
            </a:r>
            <a:r>
              <a:rPr lang="fr-FR" sz="1400" dirty="0">
                <a:solidFill>
                  <a:schemeClr val="accent3"/>
                </a:solidFill>
                <a:latin typeface="Mulish" pitchFamily="2" charset="77"/>
              </a:rPr>
              <a:t> 2010 à 2024</a:t>
            </a:r>
            <a:endParaRPr lang="fr-FR" sz="1400" b="1" dirty="0">
              <a:solidFill>
                <a:schemeClr val="accent3"/>
              </a:solidFill>
              <a:latin typeface="Mulish" pitchFamily="2" charset="77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DA611613-2191-FB3C-56F7-1AA0BCCAC699}"/>
              </a:ext>
            </a:extLst>
          </p:cNvPr>
          <p:cNvSpPr txBox="1"/>
          <p:nvPr/>
        </p:nvSpPr>
        <p:spPr>
          <a:xfrm>
            <a:off x="0" y="1297687"/>
            <a:ext cx="3594100" cy="4554245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Licences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Bundles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V4+V5+V6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V5+V6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5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5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5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via le site web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ou votre distributeur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Maintenance 12 mois comprenant le support technique et les mises </a:t>
            </a:r>
            <a:b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à jour.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Compatible Windows 7 / 8 / 10 / 11 (64 bits)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1E32FBF-3BEF-13FD-AAD0-0D166C8179DD}"/>
              </a:ext>
            </a:extLst>
          </p:cNvPr>
          <p:cNvSpPr txBox="1"/>
          <p:nvPr/>
        </p:nvSpPr>
        <p:spPr>
          <a:xfrm>
            <a:off x="0" y="441054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C9E2696-3D3D-2ECB-BA9C-C5AFE04A1286}"/>
              </a:ext>
            </a:extLst>
          </p:cNvPr>
          <p:cNvGrpSpPr/>
          <p:nvPr/>
        </p:nvGrpSpPr>
        <p:grpSpPr>
          <a:xfrm>
            <a:off x="1491050" y="1078879"/>
            <a:ext cx="612000" cy="69723"/>
            <a:chOff x="5977421" y="5684190"/>
            <a:chExt cx="571206" cy="697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8D5E3D-B523-5FEF-2D67-47F2BD23D749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DB0DBE-C83F-73B5-9C22-5EDE391B474B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E09DB5-D3B8-5D57-8020-6FEA5FDF9F3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06FA82C-E41B-438D-071B-A016FFC75DF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68C04A10-838F-402F-5E3C-52E68FDFE55B}"/>
              </a:ext>
            </a:extLst>
          </p:cNvPr>
          <p:cNvSpPr txBox="1"/>
          <p:nvPr/>
        </p:nvSpPr>
        <p:spPr>
          <a:xfrm>
            <a:off x="0" y="6067425"/>
            <a:ext cx="358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Rhino et nos convertisseurs autonomes!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CB2B13B-3407-FA40-9F87-41BD9DE0A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34" y="5106829"/>
            <a:ext cx="1310642" cy="13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</a:t>
            </a:r>
            <a:r>
              <a:rPr lang="fr-FR" sz="1400" b="1" dirty="0">
                <a:solidFill>
                  <a:schemeClr val="accent1"/>
                </a:solidFill>
                <a:latin typeface="Mulish"/>
                <a:cs typeface="Mulish"/>
              </a:rPr>
              <a:t>3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-68590" y="2518901"/>
            <a:ext cx="3085629" cy="3798269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Licences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mono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format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Bundles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V4+V5+V6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lnSpc>
                <a:spcPts val="1340"/>
              </a:lnSpc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 lecture / écriture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CATIA V5+V6 vers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3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25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25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25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25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via le site web ou votre distributeur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</a:p>
          <a:p>
            <a:pPr marR="137160">
              <a:lnSpc>
                <a:spcPts val="1340"/>
              </a:lnSpc>
              <a:spcBef>
                <a:spcPts val="60"/>
              </a:spcBef>
              <a:buSzPct val="150000"/>
            </a:pPr>
            <a:endParaRPr lang="fr-FR" sz="12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34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Compatible Windows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7 / 8 / 10 / 11 (64 bits)</a:t>
            </a: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906561"/>
            <a:ext cx="2984500" cy="2294539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V4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V5 2D,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CATIA V6, 3DEXPERIENCE 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Inventor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JT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PDF 3D </a:t>
            </a:r>
            <a:b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PLM XML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ProE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Creo </a:t>
            </a:r>
            <a:r>
              <a:rPr lang="fr-FR" sz="1400" b="1" dirty="0" err="1">
                <a:solidFill>
                  <a:schemeClr val="bg1"/>
                </a:solidFill>
                <a:latin typeface="Mulish"/>
                <a:cs typeface="Mulish"/>
              </a:rPr>
              <a:t>Parametric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 Edge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UG NX 2D,  3D </a:t>
            </a:r>
            <a:r>
              <a:rPr lang="fr-FR" sz="1400" b="1" dirty="0">
                <a:solidFill>
                  <a:schemeClr val="tx1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383945"/>
            <a:ext cx="4724400" cy="125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SOLUTIONS D’ECHANGES </a:t>
            </a:r>
            <a:br>
              <a:rPr lang="fr-FR" sz="2000" b="1" dirty="0">
                <a:solidFill>
                  <a:schemeClr val="accent3"/>
                </a:solidFill>
                <a:latin typeface="Mulish-ExtraBold"/>
              </a:rPr>
            </a:br>
            <a:r>
              <a:rPr lang="fr-FR" sz="2000" b="1" dirty="0">
                <a:solidFill>
                  <a:schemeClr val="accent3"/>
                </a:solidFill>
                <a:latin typeface="Mulish-ExtraBold"/>
              </a:rPr>
              <a:t>DE DONNÉES SOLIDWORKS</a:t>
            </a:r>
            <a:r>
              <a:rPr lang="fr-FR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fr-FR" sz="2000" b="1" dirty="0">
              <a:solidFill>
                <a:schemeClr val="accent3"/>
              </a:solidFill>
              <a:latin typeface="Mulish-ExtraBold"/>
            </a:endParaRPr>
          </a:p>
          <a:p>
            <a:pPr marL="12700" marR="5080" algn="ctr">
              <a:spcBef>
                <a:spcPts val="100"/>
              </a:spcBef>
            </a:pPr>
            <a:endParaRPr lang="fr-FR" sz="300" b="1" dirty="0">
              <a:solidFill>
                <a:schemeClr val="accent3"/>
              </a:solidFill>
              <a:latin typeface="Mulish-ExtraBold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Plug-ins de lecture et écriture</a:t>
            </a:r>
            <a:br>
              <a:rPr lang="fr-FR" dirty="0">
                <a:solidFill>
                  <a:schemeClr val="accent3"/>
                </a:solidFill>
                <a:latin typeface="Mulish" pitchFamily="2" charset="77"/>
              </a:rPr>
            </a:b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pour SOLIDWORKS</a:t>
            </a:r>
            <a:r>
              <a:rPr lang="fr-FR" b="1" spc="-10" dirty="0">
                <a:solidFill>
                  <a:schemeClr val="accent3"/>
                </a:solidFill>
                <a:latin typeface="Mulish"/>
              </a:rPr>
              <a:t>®</a:t>
            </a:r>
            <a:r>
              <a:rPr lang="fr-FR" dirty="0">
                <a:solidFill>
                  <a:schemeClr val="accent3"/>
                </a:solidFill>
                <a:latin typeface="Mulish" pitchFamily="2" charset="77"/>
              </a:rPr>
              <a:t> 2010 à 2024</a:t>
            </a:r>
            <a:endParaRPr lang="fr-FR" b="1" dirty="0">
              <a:solidFill>
                <a:schemeClr val="accent3"/>
              </a:solidFill>
              <a:latin typeface="Mulish" pitchFamily="2" charset="77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107428"/>
            <a:ext cx="2683217" cy="956672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33425">
              <a:lnSpc>
                <a:spcPts val="1800"/>
              </a:lnSpc>
              <a:spcBef>
                <a:spcPts val="260"/>
              </a:spcBef>
            </a:pP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7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  <a:p>
            <a:pPr marL="12700">
              <a:lnSpc>
                <a:spcPts val="1760"/>
              </a:lnSpc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b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spc="-2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520112"/>
            <a:ext cx="29845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/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Découvrez aussi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nos Plug-ins intégrés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à Rhino ou nos convertisseurs autonomes !</a:t>
            </a:r>
            <a:endParaRPr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43246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7633F6F9-5BD5-4CEB-9F43-034FBB826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5839917"/>
            <a:ext cx="853443" cy="8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658213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Dessin</a:t>
            </a:r>
            <a:r>
              <a:rPr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Représentation</a:t>
            </a:r>
            <a:r>
              <a:rPr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maillage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Pièces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assemblages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attributs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(couleurs,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propriétés</a:t>
            </a: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</a:rPr>
              <a:t>Exploitez toutes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</a:rPr>
              <a:t>les données techniques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3"/>
                </a:solidFill>
                <a:latin typeface="Mulish-ExtraBold"/>
              </a:rPr>
              <a:t>2D &amp; 3D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53122"/>
            <a:ext cx="3594100" cy="2265926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Sous-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traitance,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Travail</a:t>
            </a:r>
            <a:r>
              <a:rPr lang="fr-FR" sz="1250" spc="-6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collaboratif,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Conception</a:t>
            </a:r>
            <a:r>
              <a:rPr lang="fr-FR" sz="1250" spc="-7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multi-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formats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Environnement</a:t>
            </a:r>
            <a:r>
              <a:rPr lang="fr-FR" sz="1250" spc="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 err="1">
                <a:solidFill>
                  <a:schemeClr val="accent1"/>
                </a:solidFill>
                <a:latin typeface="Mulish"/>
                <a:cs typeface="Mulish"/>
              </a:rPr>
              <a:t>supply-</a:t>
            </a:r>
            <a:r>
              <a:rPr lang="fr-FR" sz="1250" spc="-20" dirty="0" err="1">
                <a:solidFill>
                  <a:schemeClr val="accent1"/>
                </a:solidFill>
                <a:latin typeface="Mulish"/>
                <a:cs typeface="Mulish"/>
              </a:rPr>
              <a:t>chain</a:t>
            </a:r>
            <a:r>
              <a:rPr lang="fr-FR" sz="125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5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hétérogène,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Archivage</a:t>
            </a:r>
            <a:r>
              <a:rPr lang="fr-FR" sz="125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terme,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Contrôle</a:t>
            </a:r>
            <a:r>
              <a:rPr lang="fr-FR" sz="1250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qualité,</a:t>
            </a:r>
            <a:r>
              <a:rPr lang="fr-FR" sz="125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mesure,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Etudes, méthodes,</a:t>
            </a:r>
            <a:r>
              <a:rPr lang="fr-FR" sz="125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fabrication,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spc="-25" dirty="0">
                <a:solidFill>
                  <a:schemeClr val="accent1"/>
                </a:solidFill>
                <a:latin typeface="Mulish"/>
                <a:cs typeface="Mulish"/>
              </a:rPr>
              <a:t>...</a:t>
            </a:r>
            <a:endParaRPr lang="fr-FR" sz="125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298560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Optez</a:t>
            </a:r>
            <a:r>
              <a:rPr lang="fr-FR" b="1" spc="-20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pour</a:t>
            </a:r>
            <a:r>
              <a:rPr lang="fr-FR" b="1" spc="-1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spc="-10" dirty="0">
                <a:solidFill>
                  <a:srgbClr val="FFFFFF"/>
                </a:solidFill>
                <a:latin typeface="Mulish"/>
                <a:cs typeface="Mulish"/>
              </a:rPr>
              <a:t>l’</a:t>
            </a:r>
            <a:r>
              <a:rPr lang="fr-FR" b="1" spc="-10" dirty="0" err="1">
                <a:solidFill>
                  <a:srgbClr val="FFFFFF"/>
                </a:solidFill>
                <a:latin typeface="Mulish"/>
                <a:cs typeface="Mulish"/>
              </a:rPr>
              <a:t>efﬁcacité</a:t>
            </a:r>
            <a:endParaRPr lang="fr-FR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24025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Favoriser</a:t>
            </a:r>
            <a:r>
              <a:rPr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l'interopérabilité</a:t>
            </a:r>
            <a:endParaRPr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5915025"/>
            <a:ext cx="3594099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1250" dirty="0" err="1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collabore avec de nombreux distributeurs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</a:t>
            </a: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 qui proposent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ses solutions d’échanges de données dans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de nombreux pays. </a:t>
            </a:r>
          </a:p>
          <a:p>
            <a:pPr marL="12700" marR="5080" algn="ctr">
              <a:spcBef>
                <a:spcPts val="100"/>
              </a:spcBef>
            </a:pPr>
            <a:endParaRPr lang="fr-FR" sz="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spcBef>
                <a:spcPts val="100"/>
              </a:spcBef>
            </a:pP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Consultez la liste de nos partenaires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ou contactez nous via email adressé </a:t>
            </a:r>
            <a:b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dirty="0">
                <a:solidFill>
                  <a:schemeClr val="accent1"/>
                </a:solidFill>
                <a:latin typeface="Mulish"/>
                <a:cs typeface="Mulish"/>
              </a:rPr>
              <a:t>à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  <a:hlinkClick r:id="rId4"/>
              </a:rPr>
              <a:t>solutions@datakit.com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…</a:t>
            </a:r>
            <a:endParaRPr sz="125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0768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Un réseau </a:t>
            </a:r>
            <a:b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de distribution </a:t>
            </a:r>
            <a:r>
              <a:rPr b="1" spc="-10" dirty="0" err="1">
                <a:solidFill>
                  <a:schemeClr val="accent1"/>
                </a:solidFill>
                <a:latin typeface="Mulish-ExtraBold"/>
                <a:cs typeface="Mulish-ExtraBold"/>
              </a:rPr>
              <a:t>étendu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619927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381927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sz="1600" b="1" spc="-40" dirty="0">
                <a:solidFill>
                  <a:srgbClr val="FFFFFF"/>
                </a:solidFill>
                <a:latin typeface="Mulish-ExtraBold"/>
                <a:cs typeface="Mulish-ExtraBold"/>
              </a:rPr>
              <a:t>DATAKIT,</a:t>
            </a:r>
            <a:r>
              <a:rPr sz="1600" b="1" spc="-35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Mulish-ExtraBold"/>
                <a:cs typeface="Mulish-ExtraBold"/>
              </a:rPr>
              <a:t>partenaire</a:t>
            </a:r>
            <a:br>
              <a:rPr lang="fr-FR"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technologique</a:t>
            </a:r>
            <a:r>
              <a:rPr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  <a:t> international</a:t>
            </a:r>
            <a:endParaRPr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859806"/>
            <a:ext cx="3594100" cy="3797628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Intégration d’un menu dans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le logiciel </a:t>
            </a:r>
            <a:r>
              <a:rPr lang="fr-FR" sz="1250" spc="-4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  <a: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  <a:t>® </a:t>
            </a: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Import et export de modèles directement depuis le menu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créé, d’un seul clic de souris</a:t>
            </a:r>
          </a:p>
          <a:p>
            <a:pPr>
              <a:spcBef>
                <a:spcPts val="100"/>
              </a:spcBef>
              <a:buSzPct val="150000"/>
            </a:pPr>
            <a:endParaRPr 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Traitement rapide et efficace </a:t>
            </a:r>
            <a:br>
              <a:rPr lang="fr-FR" alt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des données</a:t>
            </a:r>
          </a:p>
          <a:p>
            <a:pPr>
              <a:spcBef>
                <a:spcPts val="100"/>
              </a:spcBef>
              <a:buSzPct val="150000"/>
            </a:pPr>
            <a:endParaRPr lang="fr-FR" altLang="fr-FR" sz="500" b="1" dirty="0">
              <a:solidFill>
                <a:schemeClr val="accent1"/>
              </a:solidFill>
              <a:latin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Possibilité de filtrer les données selon </a:t>
            </a:r>
          </a:p>
          <a:p>
            <a:pPr>
              <a:spcBef>
                <a:spcPts val="100"/>
              </a:spcBef>
              <a:buSzPct val="150000"/>
            </a:pPr>
            <a:r>
              <a:rPr lang="fr-FR" altLang="fr-FR" sz="1250" b="1" dirty="0">
                <a:solidFill>
                  <a:schemeClr val="accent1"/>
                </a:solidFill>
                <a:latin typeface="Mulish"/>
              </a:rPr>
              <a:t>         les besoins</a:t>
            </a:r>
          </a:p>
          <a:p>
            <a:pPr>
              <a:spcBef>
                <a:spcPts val="100"/>
              </a:spcBef>
              <a:buSzPct val="150000"/>
            </a:pPr>
            <a:endParaRPr lang="fr-FR" sz="5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Mises à jour 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trimestrielles   </a:t>
            </a:r>
            <a:br>
              <a:rPr lang="fr-FR" sz="125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=</a:t>
            </a:r>
            <a: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parfaite</a:t>
            </a:r>
            <a: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compatibilité</a:t>
            </a:r>
            <a: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25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avec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les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nouvelles</a:t>
            </a:r>
            <a:r>
              <a:rPr lang="fr-FR" sz="12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dirty="0">
                <a:solidFill>
                  <a:schemeClr val="accent1"/>
                </a:solidFill>
                <a:latin typeface="Mulish"/>
                <a:cs typeface="Mulish"/>
              </a:rPr>
              <a:t>versions</a:t>
            </a:r>
            <a:r>
              <a:rPr lang="fr-FR" sz="125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250" b="1" spc="-20" dirty="0">
                <a:solidFill>
                  <a:schemeClr val="accent1"/>
                </a:solidFill>
                <a:latin typeface="Mulish"/>
                <a:cs typeface="Mulish"/>
              </a:rPr>
              <a:t>SolidWorks</a:t>
            </a:r>
          </a:p>
          <a:p>
            <a:pPr>
              <a:spcBef>
                <a:spcPts val="100"/>
              </a:spcBef>
              <a:buSzPct val="150000"/>
            </a:pPr>
            <a:endParaRPr lang="fr-FR" sz="500" b="1" spc="-2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250" b="1" dirty="0">
                <a:solidFill>
                  <a:schemeClr val="accent1"/>
                </a:solidFill>
                <a:latin typeface="Mulish"/>
              </a:rPr>
              <a:t>Les convertisseurs permettent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de lire des formats non supportés nativement par SOLIDWORKS® </a:t>
            </a:r>
            <a:br>
              <a:rPr lang="fr-FR" sz="1250" b="1" dirty="0">
                <a:solidFill>
                  <a:schemeClr val="accent1"/>
                </a:solidFill>
                <a:latin typeface="Mulish"/>
              </a:rPr>
            </a:br>
            <a:r>
              <a:rPr lang="fr-FR" sz="1250" b="1" dirty="0">
                <a:solidFill>
                  <a:schemeClr val="accent1"/>
                </a:solidFill>
                <a:latin typeface="Mulish"/>
              </a:rPr>
              <a:t>et d’enregistrer des formats étrangers à SOLIDWORKS® 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283924"/>
            <a:chOff x="4119775" y="5849677"/>
            <a:chExt cx="2979526" cy="283924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</a:t>
              </a:r>
              <a:r>
                <a:rPr lang="fr-FR" sz="1000" b="1" spc="-2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ans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d’expérience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d’expertise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 échanges de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données.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412164"/>
            <a:chOff x="4119775" y="6985433"/>
            <a:chExt cx="2979526" cy="41216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41216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Technologie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intégrée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par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nombreux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éditeurs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logiciels et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des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professionnels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 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l’industrie.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Compétences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R&amp;D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technique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hautement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qualiﬁées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283924"/>
            <a:chOff x="4119775" y="6494243"/>
            <a:chExt cx="2979526" cy="28392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28392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2387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Entreprise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française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résolument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tournée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vers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l’international.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703754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24522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347216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671</Words>
  <Application>Microsoft Office PowerPoint</Application>
  <PresentationFormat>Personnalisé</PresentationFormat>
  <Paragraphs>91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Calibri</vt:lpstr>
      <vt:lpstr>Google Sans</vt:lpstr>
      <vt:lpstr>Mulish</vt:lpstr>
      <vt:lpstr>Mulish SemiBold</vt:lpstr>
      <vt:lpstr>Mulish-ExtraBold</vt:lpstr>
      <vt:lpstr>Myriad Pro</vt:lpstr>
      <vt:lpstr>Times New Roman</vt:lpstr>
      <vt:lpstr>Office Theme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dc:creator>Christine FORTUNIER</dc:creator>
  <cp:lastModifiedBy>Christine FORTUNIER</cp:lastModifiedBy>
  <cp:revision>104</cp:revision>
  <dcterms:created xsi:type="dcterms:W3CDTF">2023-07-25T14:01:21Z</dcterms:created>
  <dcterms:modified xsi:type="dcterms:W3CDTF">2024-09-16T10:06:36Z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