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2" r:id="rId4"/>
    <p:sldId id="261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9"/>
    <p:restoredTop sz="94607"/>
  </p:normalViewPr>
  <p:slideViewPr>
    <p:cSldViewPr>
      <p:cViewPr varScale="1">
        <p:scale>
          <a:sx n="71" d="100"/>
          <a:sy n="71" d="100"/>
        </p:scale>
        <p:origin x="1819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333625"/>
            <a:ext cx="1995964" cy="48387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22649D8-FB93-78F4-B9AB-AB890A7DBF0A}"/>
              </a:ext>
            </a:extLst>
          </p:cNvPr>
          <p:cNvGrpSpPr/>
          <p:nvPr userDrawn="1"/>
        </p:nvGrpSpPr>
        <p:grpSpPr>
          <a:xfrm>
            <a:off x="4932698" y="5007705"/>
            <a:ext cx="828005" cy="831120"/>
            <a:chOff x="4916130" y="4935378"/>
            <a:chExt cx="828005" cy="8311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65B961-5E12-120F-EADA-9CDBF2645232}"/>
                </a:ext>
              </a:extLst>
            </p:cNvPr>
            <p:cNvSpPr/>
            <p:nvPr userDrawn="1"/>
          </p:nvSpPr>
          <p:spPr>
            <a:xfrm>
              <a:off x="4916130" y="4935378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3D29E61-FAA8-E7C5-025E-CC9B909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06282" y="5027088"/>
              <a:ext cx="647700" cy="647700"/>
            </a:xfrm>
            <a:prstGeom prst="rect">
              <a:avLst/>
            </a:prstGeom>
          </p:spPr>
        </p:pic>
      </p:grpSp>
      <p:sp>
        <p:nvSpPr>
          <p:cNvPr id="4" name="object 179">
            <a:extLst>
              <a:ext uri="{FF2B5EF4-FFF2-40B4-BE49-F238E27FC236}">
                <a16:creationId xmlns:a16="http://schemas.microsoft.com/office/drawing/2014/main" id="{DB214554-D8C6-F195-EB21-C0DCD858CCBB}"/>
              </a:ext>
            </a:extLst>
          </p:cNvPr>
          <p:cNvSpPr txBox="1"/>
          <p:nvPr userDrawn="1"/>
        </p:nvSpPr>
        <p:spPr>
          <a:xfrm>
            <a:off x="3594100" y="313574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C8C4178-E0A9-1CD4-8038-AFEF8CFB137B}"/>
              </a:ext>
            </a:extLst>
          </p:cNvPr>
          <p:cNvSpPr txBox="1"/>
          <p:nvPr userDrawn="1"/>
        </p:nvSpPr>
        <p:spPr>
          <a:xfrm>
            <a:off x="3594100" y="393070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058D63D9-2800-74A2-AD2A-1C4539CF2EF0}"/>
              </a:ext>
            </a:extLst>
          </p:cNvPr>
          <p:cNvSpPr txBox="1"/>
          <p:nvPr userDrawn="1"/>
        </p:nvSpPr>
        <p:spPr>
          <a:xfrm>
            <a:off x="3594100" y="434980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028825"/>
            <a:ext cx="1995964" cy="48387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5BD968C-7E9D-3181-3EB3-666D7BB09A38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sp>
        <p:nvSpPr>
          <p:cNvPr id="4" name="object 148">
            <a:extLst>
              <a:ext uri="{FF2B5EF4-FFF2-40B4-BE49-F238E27FC236}">
                <a16:creationId xmlns:a16="http://schemas.microsoft.com/office/drawing/2014/main" id="{78519C16-29A1-B005-0D35-E5C857911D8C}"/>
              </a:ext>
            </a:extLst>
          </p:cNvPr>
          <p:cNvSpPr txBox="1"/>
          <p:nvPr userDrawn="1"/>
        </p:nvSpPr>
        <p:spPr>
          <a:xfrm>
            <a:off x="3594100" y="4461698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Votre</a:t>
            </a:r>
            <a:r>
              <a:rPr sz="120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dirty="0">
                <a:solidFill>
                  <a:schemeClr val="accent1"/>
                </a:solidFill>
                <a:latin typeface="Mulish"/>
                <a:cs typeface="Mulish"/>
              </a:rPr>
              <a:t>distributeur</a:t>
            </a:r>
            <a:r>
              <a:rPr sz="1200" b="1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5" name="object 122">
            <a:extLst>
              <a:ext uri="{FF2B5EF4-FFF2-40B4-BE49-F238E27FC236}">
                <a16:creationId xmlns:a16="http://schemas.microsoft.com/office/drawing/2014/main" id="{D0F66DF5-22C6-133F-9ACE-5AC81BC4C024}"/>
              </a:ext>
            </a:extLst>
          </p:cNvPr>
          <p:cNvSpPr/>
          <p:nvPr userDrawn="1"/>
        </p:nvSpPr>
        <p:spPr>
          <a:xfrm>
            <a:off x="4130357" y="4756286"/>
            <a:ext cx="2432685" cy="1250950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79">
            <a:extLst>
              <a:ext uri="{FF2B5EF4-FFF2-40B4-BE49-F238E27FC236}">
                <a16:creationId xmlns:a16="http://schemas.microsoft.com/office/drawing/2014/main" id="{2BA7FAFA-5ED0-7C41-EA22-DA094B55067A}"/>
              </a:ext>
            </a:extLst>
          </p:cNvPr>
          <p:cNvSpPr txBox="1"/>
          <p:nvPr userDrawn="1"/>
        </p:nvSpPr>
        <p:spPr>
          <a:xfrm>
            <a:off x="3594100" y="271462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779DB14-4E9F-B381-5CE6-C9AB4086CFE3}"/>
              </a:ext>
            </a:extLst>
          </p:cNvPr>
          <p:cNvSpPr txBox="1"/>
          <p:nvPr userDrawn="1"/>
        </p:nvSpPr>
        <p:spPr>
          <a:xfrm>
            <a:off x="3594100" y="350958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42E0B309-AD81-ACAE-298A-13C0D0BF376B}"/>
              </a:ext>
            </a:extLst>
          </p:cNvPr>
          <p:cNvSpPr txBox="1"/>
          <p:nvPr userDrawn="1"/>
        </p:nvSpPr>
        <p:spPr>
          <a:xfrm>
            <a:off x="3594100" y="392868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41D10C67-F20D-3935-E8FC-39D82DE2E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3" y="-7400"/>
            <a:ext cx="10774152" cy="3262956"/>
          </a:xfrm>
          <a:prstGeom prst="rect">
            <a:avLst/>
          </a:prstGeom>
        </p:spPr>
      </p:pic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10F30D-15EE-901B-38B6-90B8035610FE}"/>
              </a:ext>
            </a:extLst>
          </p:cNvPr>
          <p:cNvSpPr/>
          <p:nvPr userDrawn="1"/>
        </p:nvSpPr>
        <p:spPr>
          <a:xfrm>
            <a:off x="0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96446A58-CCFE-E83E-F21F-6CD6E5F74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552825"/>
            <a:ext cx="3371127" cy="817243"/>
          </a:xfrm>
          <a:prstGeom prst="rect">
            <a:avLst/>
          </a:prstGeom>
        </p:spPr>
      </p:pic>
      <p:sp>
        <p:nvSpPr>
          <p:cNvPr id="96" name="Triangle 95">
            <a:extLst>
              <a:ext uri="{FF2B5EF4-FFF2-40B4-BE49-F238E27FC236}">
                <a16:creationId xmlns:a16="http://schemas.microsoft.com/office/drawing/2014/main" id="{CCF08991-4E43-0548-7F31-26EF8AFCBC34}"/>
              </a:ext>
            </a:extLst>
          </p:cNvPr>
          <p:cNvSpPr/>
          <p:nvPr userDrawn="1"/>
        </p:nvSpPr>
        <p:spPr>
          <a:xfrm>
            <a:off x="3177919" y="6344996"/>
            <a:ext cx="4337563" cy="1227379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E4D1ADE-63C9-B4C6-DDB9-B896276BEE8F}"/>
              </a:ext>
            </a:extLst>
          </p:cNvPr>
          <p:cNvGrpSpPr/>
          <p:nvPr userDrawn="1"/>
        </p:nvGrpSpPr>
        <p:grpSpPr>
          <a:xfrm>
            <a:off x="4932697" y="6193959"/>
            <a:ext cx="828005" cy="831120"/>
            <a:chOff x="4932697" y="6193959"/>
            <a:chExt cx="828005" cy="831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3FB198-5240-1D0B-13AA-0EA0C144F259}"/>
                </a:ext>
              </a:extLst>
            </p:cNvPr>
            <p:cNvSpPr/>
            <p:nvPr userDrawn="1"/>
          </p:nvSpPr>
          <p:spPr>
            <a:xfrm>
              <a:off x="4932697" y="6193959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465665-80A6-71AF-42C2-2AB7DCE13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22849" y="6285669"/>
              <a:ext cx="647700" cy="647700"/>
            </a:xfrm>
            <a:prstGeom prst="rect">
              <a:avLst/>
            </a:prstGeom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130177-EC2A-DFFD-8801-04057DE4A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" y="0"/>
            <a:ext cx="3599344" cy="15331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9563D8-56E3-D9E5-897E-8E5968C52F54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1786"/>
          <a:stretch/>
        </p:blipFill>
        <p:spPr>
          <a:xfrm>
            <a:off x="7099300" y="4995705"/>
            <a:ext cx="3594099" cy="2593895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noFill/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6">
            <a:extLst>
              <a:ext uri="{FF2B5EF4-FFF2-40B4-BE49-F238E27FC236}">
                <a16:creationId xmlns:a16="http://schemas.microsoft.com/office/drawing/2014/main" id="{5AE0A98B-644E-1FB6-3FBE-9BB94FB34D68}"/>
              </a:ext>
            </a:extLst>
          </p:cNvPr>
          <p:cNvSpPr/>
          <p:nvPr userDrawn="1"/>
        </p:nvSpPr>
        <p:spPr>
          <a:xfrm>
            <a:off x="7133263" y="4286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C66D85AC-8F6E-D758-0448-6630392BC900}"/>
              </a:ext>
            </a:extLst>
          </p:cNvPr>
          <p:cNvSpPr txBox="1"/>
          <p:nvPr/>
        </p:nvSpPr>
        <p:spPr>
          <a:xfrm>
            <a:off x="0" y="1624702"/>
            <a:ext cx="3594100" cy="352832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mono,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multi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formats,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évolutive,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informatique,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abonnement,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Compatible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Linux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Mac OS en ligne de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commande,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Automatisation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possible</a:t>
            </a:r>
            <a:b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exécution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batch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avec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la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version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CrossManagerAdvanced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8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langues au choix :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Français,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Anglais,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Allemand,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Italien, Tchèque,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Chinois,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Russe,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Coréen.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ADA8D757-A2C5-AC56-059C-C885F3F220DB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QIF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  <a:endParaRPr sz="1100" b="1" dirty="0">
              <a:solidFill>
                <a:schemeClr val="accent1"/>
              </a:solidFill>
              <a:latin typeface="Mulish SemiBold" pitchFamily="2" charset="77"/>
              <a:cs typeface="Mulish-ExtraBold"/>
            </a:endParaRPr>
          </a:p>
        </p:txBody>
      </p:sp>
      <p:sp>
        <p:nvSpPr>
          <p:cNvPr id="62" name="object 182">
            <a:extLst>
              <a:ext uri="{FF2B5EF4-FFF2-40B4-BE49-F238E27FC236}">
                <a16:creationId xmlns:a16="http://schemas.microsoft.com/office/drawing/2014/main" id="{3C786B48-7833-C38C-A20B-DC41307064FA}"/>
              </a:ext>
            </a:extLst>
          </p:cNvPr>
          <p:cNvSpPr txBox="1"/>
          <p:nvPr/>
        </p:nvSpPr>
        <p:spPr>
          <a:xfrm>
            <a:off x="7099300" y="4467225"/>
            <a:ext cx="359410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CROSSMANAGER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Des centaines de solutions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d’échanges de données techniques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1EE820-EEB1-A063-3DCB-62F78302BB2E}"/>
              </a:ext>
            </a:extLst>
          </p:cNvPr>
          <p:cNvSpPr txBox="1"/>
          <p:nvPr/>
        </p:nvSpPr>
        <p:spPr>
          <a:xfrm>
            <a:off x="0" y="6219825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Découvrez aussi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nos Plug-ins intégrés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à Rhino ou SolidWorks !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473B2FA-DB42-07C3-5E8C-0C2704ABD547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F5871F-60C3-3367-EEB0-CBA39EDF9932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96BF5-A5F0-80F5-C864-8C188741BA6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9EA7B4-DA5F-211C-7391-96E0E0EEDF92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1CB5A-D189-A166-34F8-B0787AD47BD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719CB-934D-262F-459B-43612693276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693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2">
            <a:extLst>
              <a:ext uri="{FF2B5EF4-FFF2-40B4-BE49-F238E27FC236}">
                <a16:creationId xmlns:a16="http://schemas.microsoft.com/office/drawing/2014/main" id="{ADF3A85A-515B-B6D4-C344-1BA88D0C76F9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QIF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</a:p>
        </p:txBody>
      </p:sp>
      <p:sp>
        <p:nvSpPr>
          <p:cNvPr id="17" name="object 182">
            <a:extLst>
              <a:ext uri="{FF2B5EF4-FFF2-40B4-BE49-F238E27FC236}">
                <a16:creationId xmlns:a16="http://schemas.microsoft.com/office/drawing/2014/main" id="{1BF62596-B2C7-3039-9DD5-CF8B7D0EF362}"/>
              </a:ext>
            </a:extLst>
          </p:cNvPr>
          <p:cNvSpPr txBox="1"/>
          <p:nvPr/>
        </p:nvSpPr>
        <p:spPr>
          <a:xfrm>
            <a:off x="7099300" y="4467225"/>
            <a:ext cx="359410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CROSSMANAGER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Des centaines de solutions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d’échanges de données techniques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AE5DBA79-A71D-BADE-53E3-FF1664690D04}"/>
              </a:ext>
            </a:extLst>
          </p:cNvPr>
          <p:cNvSpPr txBox="1"/>
          <p:nvPr/>
        </p:nvSpPr>
        <p:spPr>
          <a:xfrm>
            <a:off x="0" y="1624702"/>
            <a:ext cx="3594100" cy="352832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mono,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multi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formats,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évolutive,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informatique,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abonnement,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Compatible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Linux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Mac OS en ligne de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commande,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Automatisation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possible</a:t>
            </a:r>
            <a:b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exécution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batch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avec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la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version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CrossManagerAdvanced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8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langues au choix :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Français,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Anglais,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Allemand,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Italien, Tchèque,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Chinois,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Russe,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Coréen.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4436AB-C485-B0A2-7222-792366DB2DFA}"/>
              </a:ext>
            </a:extLst>
          </p:cNvPr>
          <p:cNvSpPr txBox="1"/>
          <p:nvPr/>
        </p:nvSpPr>
        <p:spPr>
          <a:xfrm>
            <a:off x="0" y="6219825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Découvrez aussi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nos Plug-ins intégrés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à Rhino ou SolidWorks !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03CCDCF3-F23C-FB13-1551-DB1F91E1B820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B5A7BA0-1903-4658-606B-2F93EBD1544C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D5051B-EC00-BDC3-1D3E-D3D06E5EEB2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521FA0-1A06-22E3-02B1-DD6B3904392E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1B6B6F-AEFB-8F00-EF2F-150D6627D1F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7AA3B2F-50C1-06A9-008D-2CA1D81F402E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69001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638425"/>
            <a:ext cx="2984500" cy="4272116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mono,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multi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formats, évolutive,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informatique,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abonnement,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Compatible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Linux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Mac OS en ligne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commande,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Automatisation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possible</a:t>
            </a:r>
            <a:b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exécution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batch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avec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la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version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CrossManager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Advanced,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8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langues au choix :</a:t>
            </a:r>
            <a:b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Français,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Anglais,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Allemand,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Italien, Tchèque,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Chinois,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Russe,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Coréen.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876425"/>
            <a:ext cx="2984500" cy="2529988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ACIS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CATIA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CGR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CREO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DXF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FUSION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IFC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IGES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INVENTOR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JT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NAVISWORKS</a:t>
            </a:r>
            <a:br>
              <a:rPr lang="fr-FR" sz="1400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NX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PARASOLID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PDF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QIF </a:t>
            </a:r>
            <a:r>
              <a:rPr lang="fr-FR" sz="1400" b="1" spc="-25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REVIT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RHINO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SOLIDEDGE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SOLIDWORKS</a:t>
            </a:r>
            <a:r>
              <a:rPr lang="fr-FR" sz="1400" b="1" spc="-5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4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STEP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STL…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619625"/>
            <a:ext cx="4724400" cy="1151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CROSSMANAGER</a:t>
            </a:r>
            <a:endParaRPr sz="2000" dirty="0">
              <a:solidFill>
                <a:schemeClr val="accent3"/>
              </a:solidFill>
              <a:latin typeface="Mulish-ExtraBold"/>
              <a:cs typeface="Mulish-ExtraBold"/>
            </a:endParaRPr>
          </a:p>
          <a:p>
            <a:pPr marL="12700" marR="5080" algn="ctr">
              <a:lnSpc>
                <a:spcPts val="2200"/>
              </a:lnSpc>
              <a:spcBef>
                <a:spcPts val="40"/>
              </a:spcBef>
            </a:pPr>
            <a:r>
              <a:rPr sz="1800" dirty="0">
                <a:solidFill>
                  <a:schemeClr val="accent3"/>
                </a:solidFill>
                <a:latin typeface="Mulish-SemiBold"/>
                <a:cs typeface="Mulish-SemiBold"/>
              </a:rPr>
              <a:t>Des</a:t>
            </a:r>
            <a:r>
              <a:rPr sz="1800" spc="-60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spc="-20" dirty="0">
                <a:solidFill>
                  <a:schemeClr val="accent3"/>
                </a:solidFill>
                <a:latin typeface="Mulish-SemiBold"/>
                <a:cs typeface="Mulish-SemiBold"/>
              </a:rPr>
              <a:t>centaines</a:t>
            </a:r>
            <a:r>
              <a:rPr sz="1800" spc="-60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dirty="0">
                <a:solidFill>
                  <a:schemeClr val="accent3"/>
                </a:solidFill>
                <a:latin typeface="Mulish-SemiBold"/>
                <a:cs typeface="Mulish-SemiBold"/>
              </a:rPr>
              <a:t>de</a:t>
            </a:r>
            <a:r>
              <a:rPr sz="1800" spc="-60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spc="-25" dirty="0">
                <a:solidFill>
                  <a:schemeClr val="accent3"/>
                </a:solidFill>
                <a:latin typeface="Mulish-SemiBold"/>
                <a:cs typeface="Mulish-SemiBold"/>
              </a:rPr>
              <a:t>solutions</a:t>
            </a:r>
            <a:br>
              <a:rPr lang="fr-FR" sz="1800" spc="-25" dirty="0">
                <a:solidFill>
                  <a:schemeClr val="accent3"/>
                </a:solidFill>
                <a:latin typeface="Mulish-SemiBold"/>
                <a:cs typeface="Mulish-SemiBold"/>
              </a:rPr>
            </a:br>
            <a:r>
              <a:rPr sz="1800" spc="-25" dirty="0" err="1">
                <a:solidFill>
                  <a:schemeClr val="accent3"/>
                </a:solidFill>
                <a:latin typeface="Mulish-SemiBold"/>
                <a:cs typeface="Mulish-SemiBold"/>
              </a:rPr>
              <a:t>d’échanges</a:t>
            </a:r>
            <a:r>
              <a:rPr sz="1800" spc="-50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dirty="0">
                <a:solidFill>
                  <a:schemeClr val="accent3"/>
                </a:solidFill>
                <a:latin typeface="Mulish-SemiBold"/>
                <a:cs typeface="Mulish-SemiBold"/>
              </a:rPr>
              <a:t>de</a:t>
            </a:r>
            <a:r>
              <a:rPr sz="1800" spc="-45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spc="-10" dirty="0" err="1">
                <a:solidFill>
                  <a:schemeClr val="accent3"/>
                </a:solidFill>
                <a:latin typeface="Mulish-SemiBold"/>
                <a:cs typeface="Mulish-SemiBold"/>
              </a:rPr>
              <a:t>données</a:t>
            </a:r>
            <a:br>
              <a:rPr lang="fr-FR" sz="1800" spc="-10" dirty="0">
                <a:solidFill>
                  <a:schemeClr val="accent3"/>
                </a:solidFill>
                <a:latin typeface="Mulish-SemiBold"/>
                <a:cs typeface="Mulish-SemiBold"/>
              </a:rPr>
            </a:br>
            <a:r>
              <a:rPr sz="1800" spc="-10" dirty="0">
                <a:solidFill>
                  <a:schemeClr val="accent3"/>
                </a:solidFill>
                <a:latin typeface="Mulish-SemiBold"/>
                <a:cs typeface="Mulish-SemiBold"/>
              </a:rPr>
              <a:t>techniques</a:t>
            </a:r>
            <a:endParaRPr sz="1800" dirty="0">
              <a:solidFill>
                <a:schemeClr val="accent3"/>
              </a:solidFill>
              <a:latin typeface="Mulish-SemiBold"/>
              <a:cs typeface="Mulish-SemiBold"/>
            </a:endParaRP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01283" y="1419225"/>
            <a:ext cx="2201545" cy="726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733425">
              <a:lnSpc>
                <a:spcPts val="1800"/>
              </a:lnSpc>
              <a:spcBef>
                <a:spcPts val="260"/>
              </a:spcBef>
            </a:pP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7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</a:t>
            </a:r>
            <a:endParaRPr lang="fr-FR" dirty="0">
              <a:solidFill>
                <a:schemeClr val="accent1"/>
              </a:solidFill>
              <a:latin typeface="Mulish-ExtraBold"/>
              <a:cs typeface="Mulish-ExtraBold"/>
            </a:endParaRPr>
          </a:p>
          <a:p>
            <a:pPr marL="12700">
              <a:lnSpc>
                <a:spcPts val="1760"/>
              </a:lnSpc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646270"/>
            <a:ext cx="29845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60960" algn="ctr"/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Découvrez aussi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nos Plug-ins intégrés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à Rhino ou SolidWorks !</a:t>
            </a:r>
            <a:endParaRPr sz="1400" dirty="0">
              <a:latin typeface="Mulish"/>
              <a:cs typeface="Mulish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263438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Dessin</a:t>
            </a:r>
            <a:r>
              <a:rPr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2D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sz="1350" b="1" spc="-25" dirty="0">
                <a:solidFill>
                  <a:schemeClr val="accent1"/>
                </a:solidFill>
                <a:latin typeface="Mulish"/>
                <a:cs typeface="Mulish"/>
              </a:rPr>
              <a:t>rep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Représentation</a:t>
            </a:r>
            <a:r>
              <a:rPr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maillage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Pièces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assemblages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attributs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(couleurs,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propriétés</a:t>
            </a: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</a:rPr>
              <a:t>Exploitez toutes les</a:t>
            </a:r>
            <a:br>
              <a:rPr lang="fr-FR" b="1" dirty="0">
                <a:solidFill>
                  <a:schemeClr val="accent1"/>
                </a:solidFill>
                <a:latin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</a:rPr>
              <a:t>données techniques </a:t>
            </a:r>
            <a:r>
              <a:rPr lang="fr-FR" b="1" dirty="0">
                <a:solidFill>
                  <a:schemeClr val="accent3"/>
                </a:solidFill>
                <a:latin typeface="Mulish-ExtraBold"/>
              </a:rPr>
              <a:t>2D &amp; 3D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33625"/>
            <a:ext cx="3594100" cy="2152049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Sous-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traitance,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</a:t>
            </a:r>
            <a:r>
              <a:rPr lang="fr-FR" sz="1300" spc="-6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collaboratif,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Conception</a:t>
            </a:r>
            <a:r>
              <a:rPr lang="fr-FR" sz="1300" spc="-7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formats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Environnement</a:t>
            </a:r>
            <a:r>
              <a:rPr lang="fr-FR" sz="1300" spc="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supply-</a:t>
            </a:r>
            <a:r>
              <a:rPr lang="fr-FR" sz="1300" spc="-20" dirty="0" err="1">
                <a:solidFill>
                  <a:schemeClr val="accent1"/>
                </a:solidFill>
                <a:latin typeface="Mulish"/>
                <a:cs typeface="Mulish"/>
              </a:rPr>
              <a:t>chain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hétérogène,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Archivage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terme,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Contrôle</a:t>
            </a:r>
            <a:r>
              <a:rPr lang="fr-FR" sz="1300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qualité,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mesure,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Méthodes,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fabrication,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...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456209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Optez</a:t>
            </a:r>
            <a:r>
              <a:rPr lang="fr-FR" b="1" spc="-20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pour</a:t>
            </a:r>
            <a:r>
              <a:rPr lang="fr-FR" b="1" spc="-1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spc="-10" dirty="0">
                <a:solidFill>
                  <a:srgbClr val="FFFFFF"/>
                </a:solidFill>
                <a:latin typeface="Mulish"/>
                <a:cs typeface="Mulish"/>
              </a:rPr>
              <a:t>l’</a:t>
            </a:r>
            <a:r>
              <a:rPr lang="fr-FR" b="1" spc="-10" dirty="0" err="1">
                <a:solidFill>
                  <a:srgbClr val="FFFFFF"/>
                </a:solidFill>
                <a:latin typeface="Mulish"/>
                <a:cs typeface="Mulish"/>
              </a:rPr>
              <a:t>efﬁcacité</a:t>
            </a:r>
            <a:endParaRPr lang="fr-FR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Mulish-ExtraBold"/>
                <a:cs typeface="Mulish-ExtraBold"/>
              </a:rPr>
              <a:t>Favoriser</a:t>
            </a:r>
            <a:r>
              <a:rPr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l'interopérabilité</a:t>
            </a:r>
            <a:endParaRPr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6067425"/>
            <a:ext cx="3594099" cy="112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8900"/>
              </a:lnSpc>
              <a:spcBef>
                <a:spcPts val="100"/>
              </a:spcBef>
            </a:pP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CAO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BOM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CALCUL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10" dirty="0">
                <a:solidFill>
                  <a:schemeClr val="accent1"/>
                </a:solidFill>
                <a:latin typeface="Mulish"/>
                <a:cs typeface="Mulish"/>
              </a:rPr>
              <a:t>FAO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PLM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M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É</a:t>
            </a: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TROLOGIE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47320" algn="ctr">
              <a:lnSpc>
                <a:spcPct val="100000"/>
              </a:lnSpc>
              <a:spcBef>
                <a:spcPts val="560"/>
              </a:spcBef>
            </a:pPr>
            <a:r>
              <a:rPr sz="1300" b="1" spc="-10" dirty="0">
                <a:solidFill>
                  <a:schemeClr val="accent1"/>
                </a:solidFill>
                <a:latin typeface="Mulish"/>
                <a:cs typeface="Mulish"/>
              </a:rPr>
              <a:t>CONSTRUCTION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…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53025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b="1" dirty="0">
                <a:solidFill>
                  <a:schemeClr val="accent1"/>
                </a:solidFill>
                <a:latin typeface="Mulish-ExtraBold"/>
                <a:cs typeface="Mulish-ExtraBold"/>
              </a:rPr>
              <a:t>Des </a:t>
            </a:r>
            <a:r>
              <a:rPr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champs</a:t>
            </a:r>
            <a:b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b="1" dirty="0" err="1">
                <a:solidFill>
                  <a:schemeClr val="accent3"/>
                </a:solidFill>
                <a:latin typeface="Mulish-ExtraBold"/>
                <a:cs typeface="Mulish-ExtraBold"/>
              </a:rPr>
              <a:t>d’application</a:t>
            </a:r>
            <a:r>
              <a:rPr b="1" spc="-5" dirty="0">
                <a:solidFill>
                  <a:schemeClr val="accent3"/>
                </a:solidFill>
                <a:latin typeface="Mulish-ExtraBold"/>
                <a:cs typeface="Mulish-ExtraBold"/>
              </a:rPr>
              <a:t> </a:t>
            </a:r>
            <a:r>
              <a:rPr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étendus</a:t>
            </a:r>
            <a:endParaRPr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sz="1600" b="1" spc="-40" dirty="0">
                <a:solidFill>
                  <a:srgbClr val="FFFFFF"/>
                </a:solidFill>
                <a:latin typeface="Mulish-ExtraBold"/>
                <a:cs typeface="Mulish-ExtraBold"/>
              </a:rPr>
              <a:t>DATAKIT,</a:t>
            </a:r>
            <a:r>
              <a:rPr sz="1600" b="1" spc="-35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Mulish-ExtraBold"/>
                <a:cs typeface="Mulish-ExtraBold"/>
              </a:rPr>
              <a:t>partenaire</a:t>
            </a:r>
            <a:br>
              <a:rPr lang="fr-FR"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technologique</a:t>
            </a:r>
            <a:r>
              <a:rPr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  <a:t> international</a:t>
            </a:r>
            <a:endParaRPr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1038225"/>
            <a:ext cx="3594100" cy="3641174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lnSpc>
                <a:spcPts val="250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Conversions</a:t>
            </a:r>
            <a:r>
              <a:rPr lang="fr-FR" sz="130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ﬁdèles</a:t>
            </a:r>
            <a:r>
              <a:rPr lang="fr-FR" sz="130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 err="1">
                <a:solidFill>
                  <a:schemeClr val="accent1"/>
                </a:solidFill>
                <a:latin typeface="Mulish"/>
                <a:cs typeface="Mulish"/>
              </a:rPr>
              <a:t>ﬁables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2500"/>
              </a:lnSpc>
              <a:spcBef>
                <a:spcPts val="10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Options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paramétrables </a:t>
            </a:r>
            <a:b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suivant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vos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besoins,</a:t>
            </a:r>
          </a:p>
          <a:p>
            <a:pPr marL="317500" indent="-317500">
              <a:lnSpc>
                <a:spcPts val="250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Facile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d’installation</a:t>
            </a:r>
            <a:b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ne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nécessite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pas</a:t>
            </a:r>
            <a:b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logiciel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35" dirty="0">
                <a:solidFill>
                  <a:schemeClr val="accent1"/>
                </a:solidFill>
                <a:latin typeface="Mulish"/>
                <a:cs typeface="Mulish"/>
              </a:rPr>
              <a:t>CAO,</a:t>
            </a:r>
          </a:p>
          <a:p>
            <a:pPr>
              <a:lnSpc>
                <a:spcPts val="2500"/>
              </a:lnSpc>
              <a:spcBef>
                <a:spcPts val="100"/>
              </a:spcBef>
              <a:buSzPct val="150000"/>
            </a:pPr>
            <a:endParaRPr lang="fr-FR" sz="1300" b="1" spc="-3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250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Utilisation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intuitive,</a:t>
            </a:r>
          </a:p>
          <a:p>
            <a:pPr>
              <a:lnSpc>
                <a:spcPts val="2500"/>
              </a:lnSpc>
              <a:spcBef>
                <a:spcPts val="10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Mises à jour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trimestrielles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=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parfaite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compatibilité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avec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les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nouvelles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versions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CAO.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49677"/>
            <a:ext cx="2979526" cy="283924"/>
            <a:chOff x="4119775" y="5849677"/>
            <a:chExt cx="2979526" cy="283924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49677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</a:t>
              </a:r>
              <a:r>
                <a:rPr lang="fr-FR" sz="1000" b="1" spc="-2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ans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d’expérience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d’expertise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 échanges de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données.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41164"/>
            <a:ext cx="2979526" cy="412164"/>
            <a:chOff x="4119775" y="6985433"/>
            <a:chExt cx="2979526" cy="412164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6985433"/>
              <a:ext cx="2687352" cy="41216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Technologie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intégrée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par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nombreux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éditeurs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logiciels et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des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professionnels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 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l’industrie.</a:t>
              </a:r>
              <a:endParaRPr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213506"/>
            <a:ext cx="2979526" cy="283924"/>
            <a:chOff x="4119775" y="6204878"/>
            <a:chExt cx="2979526" cy="28392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Compétences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R&amp;D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technique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hautement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qualiﬁées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77335"/>
            <a:ext cx="2979526" cy="283924"/>
            <a:chOff x="4119775" y="6494243"/>
            <a:chExt cx="2979526" cy="283924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28392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2387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Entreprise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française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résolument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tournée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vers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l’international.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839786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5923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679</Words>
  <Application>Microsoft Office PowerPoint</Application>
  <PresentationFormat>Personnalisé</PresentationFormat>
  <Paragraphs>90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Mulish</vt:lpstr>
      <vt:lpstr>Mulish SemiBold</vt:lpstr>
      <vt:lpstr>Mulish-ExtraBold</vt:lpstr>
      <vt:lpstr>Mulish-SemiBold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Christine FORTUNIER</cp:lastModifiedBy>
  <cp:revision>78</cp:revision>
  <dcterms:created xsi:type="dcterms:W3CDTF">2023-07-25T14:01:21Z</dcterms:created>
  <dcterms:modified xsi:type="dcterms:W3CDTF">2024-12-12T09:12:24Z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